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97" r:id="rId3"/>
    <p:sldId id="402" r:id="rId4"/>
    <p:sldId id="257" r:id="rId5"/>
    <p:sldId id="412" r:id="rId6"/>
    <p:sldId id="258" r:id="rId7"/>
    <p:sldId id="259" r:id="rId8"/>
    <p:sldId id="260" r:id="rId9"/>
    <p:sldId id="261" r:id="rId10"/>
    <p:sldId id="317" r:id="rId11"/>
    <p:sldId id="318" r:id="rId12"/>
    <p:sldId id="319" r:id="rId13"/>
    <p:sldId id="320" r:id="rId14"/>
    <p:sldId id="262" r:id="rId15"/>
    <p:sldId id="263" r:id="rId16"/>
    <p:sldId id="264" r:id="rId17"/>
    <p:sldId id="265" r:id="rId18"/>
    <p:sldId id="266" r:id="rId19"/>
    <p:sldId id="267" r:id="rId20"/>
    <p:sldId id="268" r:id="rId21"/>
    <p:sldId id="291" r:id="rId22"/>
    <p:sldId id="292" r:id="rId23"/>
    <p:sldId id="293" r:id="rId24"/>
    <p:sldId id="294" r:id="rId25"/>
    <p:sldId id="295" r:id="rId26"/>
    <p:sldId id="296" r:id="rId27"/>
    <p:sldId id="297" r:id="rId28"/>
    <p:sldId id="298" r:id="rId29"/>
    <p:sldId id="300" r:id="rId30"/>
    <p:sldId id="301" r:id="rId31"/>
    <p:sldId id="302" r:id="rId32"/>
    <p:sldId id="303" r:id="rId33"/>
    <p:sldId id="304" r:id="rId34"/>
    <p:sldId id="305" r:id="rId35"/>
    <p:sldId id="306" r:id="rId36"/>
    <p:sldId id="307" r:id="rId37"/>
    <p:sldId id="309" r:id="rId38"/>
    <p:sldId id="310" r:id="rId39"/>
    <p:sldId id="312" r:id="rId40"/>
    <p:sldId id="314" r:id="rId41"/>
    <p:sldId id="315" r:id="rId42"/>
    <p:sldId id="321" r:id="rId43"/>
    <p:sldId id="413" r:id="rId44"/>
    <p:sldId id="323"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6" r:id="rId65"/>
    <p:sldId id="403" r:id="rId66"/>
    <p:sldId id="414" r:id="rId67"/>
    <p:sldId id="400" r:id="rId68"/>
    <p:sldId id="399" r:id="rId69"/>
    <p:sldId id="401" r:id="rId70"/>
    <p:sldId id="405" r:id="rId71"/>
    <p:sldId id="404" r:id="rId72"/>
    <p:sldId id="408" r:id="rId73"/>
    <p:sldId id="40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69A8E-8A1D-4C95-B214-061E28A98514}" type="datetimeFigureOut">
              <a:rPr lang="en-US" smtClean="0"/>
              <a:t>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16428-F886-47DD-A9C4-67F3E0AE2E8B}" type="slidenum">
              <a:rPr lang="en-US" smtClean="0"/>
              <a:t>‹#›</a:t>
            </a:fld>
            <a:endParaRPr lang="en-US"/>
          </a:p>
        </p:txBody>
      </p:sp>
    </p:spTree>
    <p:extLst>
      <p:ext uri="{BB962C8B-B14F-4D97-AF65-F5344CB8AC3E}">
        <p14:creationId xmlns:p14="http://schemas.microsoft.com/office/powerpoint/2010/main" val="209460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a:solidFill>
                  <a:schemeClr val="bg2">
                    <a:lumMod val="50000"/>
                  </a:schemeClr>
                </a:solidFill>
              </a:rPr>
              <a:t>Radiological Anatomy of the Lumbar Spine</a:t>
            </a:r>
          </a:p>
        </p:txBody>
      </p:sp>
      <p:sp>
        <p:nvSpPr>
          <p:cNvPr id="3" name="Subtitle 2"/>
          <p:cNvSpPr>
            <a:spLocks noGrp="1"/>
          </p:cNvSpPr>
          <p:nvPr>
            <p:ph type="subTitle" idx="1"/>
          </p:nvPr>
        </p:nvSpPr>
        <p:spPr>
          <a:xfrm>
            <a:off x="1447800" y="3581400"/>
            <a:ext cx="6400800" cy="1752600"/>
          </a:xfrm>
        </p:spPr>
        <p:txBody>
          <a:bodyPr>
            <a:normAutofit fontScale="70000" lnSpcReduction="20000"/>
          </a:bodyPr>
          <a:lstStyle/>
          <a:p>
            <a:r>
              <a:rPr lang="en-US" dirty="0"/>
              <a:t>Feb 21, 2019</a:t>
            </a:r>
          </a:p>
          <a:p>
            <a:r>
              <a:rPr lang="en-US" dirty="0"/>
              <a:t>Yi Zhang MD PhD </a:t>
            </a:r>
          </a:p>
          <a:p>
            <a:r>
              <a:rPr lang="en-US" dirty="0"/>
              <a:t>Dept. of Anesthesia, Critical Care and Pain Medicine</a:t>
            </a:r>
          </a:p>
          <a:p>
            <a:r>
              <a:rPr lang="en-US" dirty="0"/>
              <a:t>MGH</a:t>
            </a:r>
          </a:p>
          <a:p>
            <a:endParaRPr lang="en-US" dirty="0"/>
          </a:p>
        </p:txBody>
      </p:sp>
    </p:spTree>
    <p:extLst>
      <p:ext uri="{BB962C8B-B14F-4D97-AF65-F5344CB8AC3E}">
        <p14:creationId xmlns:p14="http://schemas.microsoft.com/office/powerpoint/2010/main" val="54923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87049" name="Freeform 9"/>
          <p:cNvSpPr>
            <a:spLocks/>
          </p:cNvSpPr>
          <p:nvPr/>
        </p:nvSpPr>
        <p:spPr bwMode="auto">
          <a:xfrm>
            <a:off x="4165600" y="1676400"/>
            <a:ext cx="254000" cy="533400"/>
          </a:xfrm>
          <a:custGeom>
            <a:avLst/>
            <a:gdLst>
              <a:gd name="T0" fmla="*/ 64 w 160"/>
              <a:gd name="T1" fmla="*/ 32 h 368"/>
              <a:gd name="T2" fmla="*/ 16 w 160"/>
              <a:gd name="T3" fmla="*/ 80 h 368"/>
              <a:gd name="T4" fmla="*/ 16 w 160"/>
              <a:gd name="T5" fmla="*/ 224 h 368"/>
              <a:gd name="T6" fmla="*/ 112 w 160"/>
              <a:gd name="T7" fmla="*/ 368 h 368"/>
              <a:gd name="T8" fmla="*/ 160 w 160"/>
              <a:gd name="T9" fmla="*/ 224 h 368"/>
              <a:gd name="T10" fmla="*/ 112 w 160"/>
              <a:gd name="T11" fmla="*/ 32 h 368"/>
              <a:gd name="T12" fmla="*/ 64 w 160"/>
              <a:gd name="T13" fmla="*/ 32 h 368"/>
            </a:gdLst>
            <a:ahLst/>
            <a:cxnLst>
              <a:cxn ang="0">
                <a:pos x="T0" y="T1"/>
              </a:cxn>
              <a:cxn ang="0">
                <a:pos x="T2" y="T3"/>
              </a:cxn>
              <a:cxn ang="0">
                <a:pos x="T4" y="T5"/>
              </a:cxn>
              <a:cxn ang="0">
                <a:pos x="T6" y="T7"/>
              </a:cxn>
              <a:cxn ang="0">
                <a:pos x="T8" y="T9"/>
              </a:cxn>
              <a:cxn ang="0">
                <a:pos x="T10" y="T11"/>
              </a:cxn>
              <a:cxn ang="0">
                <a:pos x="T12" y="T13"/>
              </a:cxn>
            </a:cxnLst>
            <a:rect l="0" t="0" r="r" b="b"/>
            <a:pathLst>
              <a:path w="160" h="368">
                <a:moveTo>
                  <a:pt x="64" y="32"/>
                </a:moveTo>
                <a:cubicBezTo>
                  <a:pt x="48" y="40"/>
                  <a:pt x="24" y="48"/>
                  <a:pt x="16" y="80"/>
                </a:cubicBezTo>
                <a:cubicBezTo>
                  <a:pt x="8" y="112"/>
                  <a:pt x="0" y="176"/>
                  <a:pt x="16" y="224"/>
                </a:cubicBezTo>
                <a:cubicBezTo>
                  <a:pt x="32" y="272"/>
                  <a:pt x="88" y="368"/>
                  <a:pt x="112" y="368"/>
                </a:cubicBezTo>
                <a:cubicBezTo>
                  <a:pt x="136" y="368"/>
                  <a:pt x="160" y="280"/>
                  <a:pt x="160" y="224"/>
                </a:cubicBezTo>
                <a:cubicBezTo>
                  <a:pt x="160" y="168"/>
                  <a:pt x="128" y="64"/>
                  <a:pt x="112" y="32"/>
                </a:cubicBezTo>
                <a:cubicBezTo>
                  <a:pt x="96" y="0"/>
                  <a:pt x="80" y="24"/>
                  <a:pt x="64" y="32"/>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0" name="Freeform 10"/>
          <p:cNvSpPr>
            <a:spLocks/>
          </p:cNvSpPr>
          <p:nvPr/>
        </p:nvSpPr>
        <p:spPr bwMode="auto">
          <a:xfrm>
            <a:off x="5092700" y="1752600"/>
            <a:ext cx="177800" cy="457200"/>
          </a:xfrm>
          <a:custGeom>
            <a:avLst/>
            <a:gdLst>
              <a:gd name="T0" fmla="*/ 56 w 112"/>
              <a:gd name="T1" fmla="*/ 0 h 336"/>
              <a:gd name="T2" fmla="*/ 8 w 112"/>
              <a:gd name="T3" fmla="*/ 48 h 336"/>
              <a:gd name="T4" fmla="*/ 8 w 112"/>
              <a:gd name="T5" fmla="*/ 192 h 336"/>
              <a:gd name="T6" fmla="*/ 56 w 112"/>
              <a:gd name="T7" fmla="*/ 336 h 336"/>
              <a:gd name="T8" fmla="*/ 104 w 112"/>
              <a:gd name="T9" fmla="*/ 192 h 336"/>
              <a:gd name="T10" fmla="*/ 104 w 112"/>
              <a:gd name="T11" fmla="*/ 48 h 336"/>
              <a:gd name="T12" fmla="*/ 56 w 112"/>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112" h="336">
                <a:moveTo>
                  <a:pt x="56" y="0"/>
                </a:moveTo>
                <a:cubicBezTo>
                  <a:pt x="40" y="0"/>
                  <a:pt x="16" y="16"/>
                  <a:pt x="8" y="48"/>
                </a:cubicBezTo>
                <a:cubicBezTo>
                  <a:pt x="0" y="80"/>
                  <a:pt x="0" y="144"/>
                  <a:pt x="8" y="192"/>
                </a:cubicBezTo>
                <a:cubicBezTo>
                  <a:pt x="16" y="240"/>
                  <a:pt x="40" y="336"/>
                  <a:pt x="56" y="336"/>
                </a:cubicBezTo>
                <a:cubicBezTo>
                  <a:pt x="72" y="336"/>
                  <a:pt x="96" y="240"/>
                  <a:pt x="104" y="192"/>
                </a:cubicBezTo>
                <a:cubicBezTo>
                  <a:pt x="112" y="144"/>
                  <a:pt x="112" y="80"/>
                  <a:pt x="104" y="48"/>
                </a:cubicBezTo>
                <a:cubicBezTo>
                  <a:pt x="96" y="16"/>
                  <a:pt x="72" y="0"/>
                  <a:pt x="56" y="0"/>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1" name="Freeform 11"/>
          <p:cNvSpPr>
            <a:spLocks/>
          </p:cNvSpPr>
          <p:nvPr/>
        </p:nvSpPr>
        <p:spPr bwMode="auto">
          <a:xfrm>
            <a:off x="4089400" y="647700"/>
            <a:ext cx="177800" cy="495300"/>
          </a:xfrm>
          <a:custGeom>
            <a:avLst/>
            <a:gdLst>
              <a:gd name="T0" fmla="*/ 8 w 112"/>
              <a:gd name="T1" fmla="*/ 24 h 400"/>
              <a:gd name="T2" fmla="*/ 8 w 112"/>
              <a:gd name="T3" fmla="*/ 168 h 400"/>
              <a:gd name="T4" fmla="*/ 56 w 112"/>
              <a:gd name="T5" fmla="*/ 360 h 400"/>
              <a:gd name="T6" fmla="*/ 104 w 112"/>
              <a:gd name="T7" fmla="*/ 360 h 400"/>
              <a:gd name="T8" fmla="*/ 104 w 112"/>
              <a:gd name="T9" fmla="*/ 120 h 400"/>
              <a:gd name="T10" fmla="*/ 56 w 112"/>
              <a:gd name="T11" fmla="*/ 24 h 400"/>
              <a:gd name="T12" fmla="*/ 8 w 112"/>
              <a:gd name="T13" fmla="*/ 24 h 400"/>
            </a:gdLst>
            <a:ahLst/>
            <a:cxnLst>
              <a:cxn ang="0">
                <a:pos x="T0" y="T1"/>
              </a:cxn>
              <a:cxn ang="0">
                <a:pos x="T2" y="T3"/>
              </a:cxn>
              <a:cxn ang="0">
                <a:pos x="T4" y="T5"/>
              </a:cxn>
              <a:cxn ang="0">
                <a:pos x="T6" y="T7"/>
              </a:cxn>
              <a:cxn ang="0">
                <a:pos x="T8" y="T9"/>
              </a:cxn>
              <a:cxn ang="0">
                <a:pos x="T10" y="T11"/>
              </a:cxn>
              <a:cxn ang="0">
                <a:pos x="T12" y="T13"/>
              </a:cxn>
            </a:cxnLst>
            <a:rect l="0" t="0" r="r" b="b"/>
            <a:pathLst>
              <a:path w="112" h="400">
                <a:moveTo>
                  <a:pt x="8" y="24"/>
                </a:moveTo>
                <a:cubicBezTo>
                  <a:pt x="0" y="48"/>
                  <a:pt x="0" y="112"/>
                  <a:pt x="8" y="168"/>
                </a:cubicBezTo>
                <a:cubicBezTo>
                  <a:pt x="16" y="224"/>
                  <a:pt x="40" y="328"/>
                  <a:pt x="56" y="360"/>
                </a:cubicBezTo>
                <a:cubicBezTo>
                  <a:pt x="72" y="392"/>
                  <a:pt x="96" y="400"/>
                  <a:pt x="104" y="360"/>
                </a:cubicBezTo>
                <a:cubicBezTo>
                  <a:pt x="112" y="320"/>
                  <a:pt x="112" y="176"/>
                  <a:pt x="104" y="120"/>
                </a:cubicBezTo>
                <a:cubicBezTo>
                  <a:pt x="96" y="64"/>
                  <a:pt x="72" y="40"/>
                  <a:pt x="56" y="24"/>
                </a:cubicBezTo>
                <a:cubicBezTo>
                  <a:pt x="40" y="8"/>
                  <a:pt x="16" y="0"/>
                  <a:pt x="8"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2" name="Freeform 12"/>
          <p:cNvSpPr>
            <a:spLocks/>
          </p:cNvSpPr>
          <p:nvPr/>
        </p:nvSpPr>
        <p:spPr bwMode="auto">
          <a:xfrm>
            <a:off x="5003800" y="584200"/>
            <a:ext cx="177800" cy="482600"/>
          </a:xfrm>
          <a:custGeom>
            <a:avLst/>
            <a:gdLst>
              <a:gd name="T0" fmla="*/ 64 w 168"/>
              <a:gd name="T1" fmla="*/ 16 h 360"/>
              <a:gd name="T2" fmla="*/ 16 w 168"/>
              <a:gd name="T3" fmla="*/ 112 h 360"/>
              <a:gd name="T4" fmla="*/ 16 w 168"/>
              <a:gd name="T5" fmla="*/ 256 h 360"/>
              <a:gd name="T6" fmla="*/ 112 w 168"/>
              <a:gd name="T7" fmla="*/ 352 h 360"/>
              <a:gd name="T8" fmla="*/ 160 w 168"/>
              <a:gd name="T9" fmla="*/ 208 h 360"/>
              <a:gd name="T10" fmla="*/ 160 w 168"/>
              <a:gd name="T11" fmla="*/ 112 h 360"/>
              <a:gd name="T12" fmla="*/ 112 w 168"/>
              <a:gd name="T13" fmla="*/ 16 h 360"/>
              <a:gd name="T14" fmla="*/ 64 w 168"/>
              <a:gd name="T15" fmla="*/ 16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360">
                <a:moveTo>
                  <a:pt x="64" y="16"/>
                </a:moveTo>
                <a:cubicBezTo>
                  <a:pt x="48" y="32"/>
                  <a:pt x="24" y="72"/>
                  <a:pt x="16" y="112"/>
                </a:cubicBezTo>
                <a:cubicBezTo>
                  <a:pt x="8" y="152"/>
                  <a:pt x="0" y="216"/>
                  <a:pt x="16" y="256"/>
                </a:cubicBezTo>
                <a:cubicBezTo>
                  <a:pt x="32" y="296"/>
                  <a:pt x="88" y="360"/>
                  <a:pt x="112" y="352"/>
                </a:cubicBezTo>
                <a:cubicBezTo>
                  <a:pt x="136" y="344"/>
                  <a:pt x="152" y="248"/>
                  <a:pt x="160" y="208"/>
                </a:cubicBezTo>
                <a:cubicBezTo>
                  <a:pt x="168" y="168"/>
                  <a:pt x="168" y="144"/>
                  <a:pt x="160" y="112"/>
                </a:cubicBezTo>
                <a:cubicBezTo>
                  <a:pt x="152" y="80"/>
                  <a:pt x="128" y="32"/>
                  <a:pt x="112" y="16"/>
                </a:cubicBezTo>
                <a:cubicBezTo>
                  <a:pt x="96" y="0"/>
                  <a:pt x="80" y="0"/>
                  <a:pt x="64"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4" name="Text Box 14"/>
          <p:cNvSpPr txBox="1">
            <a:spLocks noChangeArrowheads="1"/>
          </p:cNvSpPr>
          <p:nvPr/>
        </p:nvSpPr>
        <p:spPr bwMode="auto">
          <a:xfrm>
            <a:off x="2819400" y="17668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L2</a:t>
            </a:r>
            <a:endParaRPr lang="en-AU" sz="1800" b="1">
              <a:solidFill>
                <a:srgbClr val="FFFF66"/>
              </a:solidFill>
              <a:latin typeface="Arial" charset="0"/>
            </a:endParaRPr>
          </a:p>
        </p:txBody>
      </p:sp>
    </p:spTree>
    <p:extLst>
      <p:ext uri="{BB962C8B-B14F-4D97-AF65-F5344CB8AC3E}">
        <p14:creationId xmlns:p14="http://schemas.microsoft.com/office/powerpoint/2010/main" val="142103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88071" name="Freeform 7"/>
          <p:cNvSpPr>
            <a:spLocks/>
          </p:cNvSpPr>
          <p:nvPr/>
        </p:nvSpPr>
        <p:spPr bwMode="auto">
          <a:xfrm>
            <a:off x="4191000" y="2794000"/>
            <a:ext cx="241300" cy="533400"/>
          </a:xfrm>
          <a:custGeom>
            <a:avLst/>
            <a:gdLst>
              <a:gd name="T0" fmla="*/ 48 w 152"/>
              <a:gd name="T1" fmla="*/ 16 h 336"/>
              <a:gd name="T2" fmla="*/ 0 w 152"/>
              <a:gd name="T3" fmla="*/ 112 h 336"/>
              <a:gd name="T4" fmla="*/ 48 w 152"/>
              <a:gd name="T5" fmla="*/ 304 h 336"/>
              <a:gd name="T6" fmla="*/ 96 w 152"/>
              <a:gd name="T7" fmla="*/ 304 h 336"/>
              <a:gd name="T8" fmla="*/ 144 w 152"/>
              <a:gd name="T9" fmla="*/ 208 h 336"/>
              <a:gd name="T10" fmla="*/ 144 w 152"/>
              <a:gd name="T11" fmla="*/ 112 h 336"/>
              <a:gd name="T12" fmla="*/ 96 w 152"/>
              <a:gd name="T13" fmla="*/ 16 h 336"/>
              <a:gd name="T14" fmla="*/ 48 w 152"/>
              <a:gd name="T15" fmla="*/ 1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336">
                <a:moveTo>
                  <a:pt x="48" y="16"/>
                </a:moveTo>
                <a:cubicBezTo>
                  <a:pt x="32" y="32"/>
                  <a:pt x="0" y="64"/>
                  <a:pt x="0" y="112"/>
                </a:cubicBezTo>
                <a:cubicBezTo>
                  <a:pt x="0" y="160"/>
                  <a:pt x="32" y="272"/>
                  <a:pt x="48" y="304"/>
                </a:cubicBezTo>
                <a:cubicBezTo>
                  <a:pt x="64" y="336"/>
                  <a:pt x="80" y="320"/>
                  <a:pt x="96" y="304"/>
                </a:cubicBezTo>
                <a:cubicBezTo>
                  <a:pt x="112" y="288"/>
                  <a:pt x="136" y="240"/>
                  <a:pt x="144" y="208"/>
                </a:cubicBezTo>
                <a:cubicBezTo>
                  <a:pt x="152" y="176"/>
                  <a:pt x="152" y="144"/>
                  <a:pt x="144" y="112"/>
                </a:cubicBezTo>
                <a:cubicBezTo>
                  <a:pt x="136" y="80"/>
                  <a:pt x="112" y="32"/>
                  <a:pt x="96" y="16"/>
                </a:cubicBezTo>
                <a:cubicBezTo>
                  <a:pt x="80" y="0"/>
                  <a:pt x="64" y="0"/>
                  <a:pt x="48"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2" name="Freeform 8"/>
          <p:cNvSpPr>
            <a:spLocks/>
          </p:cNvSpPr>
          <p:nvPr/>
        </p:nvSpPr>
        <p:spPr bwMode="auto">
          <a:xfrm>
            <a:off x="5168900" y="2806700"/>
            <a:ext cx="177800" cy="482600"/>
          </a:xfrm>
          <a:custGeom>
            <a:avLst/>
            <a:gdLst>
              <a:gd name="T0" fmla="*/ 56 w 112"/>
              <a:gd name="T1" fmla="*/ 8 h 304"/>
              <a:gd name="T2" fmla="*/ 8 w 112"/>
              <a:gd name="T3" fmla="*/ 56 h 304"/>
              <a:gd name="T4" fmla="*/ 8 w 112"/>
              <a:gd name="T5" fmla="*/ 200 h 304"/>
              <a:gd name="T6" fmla="*/ 56 w 112"/>
              <a:gd name="T7" fmla="*/ 296 h 304"/>
              <a:gd name="T8" fmla="*/ 104 w 112"/>
              <a:gd name="T9" fmla="*/ 248 h 304"/>
              <a:gd name="T10" fmla="*/ 104 w 112"/>
              <a:gd name="T11" fmla="*/ 104 h 304"/>
              <a:gd name="T12" fmla="*/ 56 w 112"/>
              <a:gd name="T13" fmla="*/ 8 h 304"/>
            </a:gdLst>
            <a:ahLst/>
            <a:cxnLst>
              <a:cxn ang="0">
                <a:pos x="T0" y="T1"/>
              </a:cxn>
              <a:cxn ang="0">
                <a:pos x="T2" y="T3"/>
              </a:cxn>
              <a:cxn ang="0">
                <a:pos x="T4" y="T5"/>
              </a:cxn>
              <a:cxn ang="0">
                <a:pos x="T6" y="T7"/>
              </a:cxn>
              <a:cxn ang="0">
                <a:pos x="T8" y="T9"/>
              </a:cxn>
              <a:cxn ang="0">
                <a:pos x="T10" y="T11"/>
              </a:cxn>
              <a:cxn ang="0">
                <a:pos x="T12" y="T13"/>
              </a:cxn>
            </a:cxnLst>
            <a:rect l="0" t="0" r="r" b="b"/>
            <a:pathLst>
              <a:path w="112" h="304">
                <a:moveTo>
                  <a:pt x="56" y="8"/>
                </a:moveTo>
                <a:cubicBezTo>
                  <a:pt x="40" y="0"/>
                  <a:pt x="16" y="24"/>
                  <a:pt x="8" y="56"/>
                </a:cubicBezTo>
                <a:cubicBezTo>
                  <a:pt x="0" y="88"/>
                  <a:pt x="0" y="160"/>
                  <a:pt x="8" y="200"/>
                </a:cubicBezTo>
                <a:cubicBezTo>
                  <a:pt x="16" y="240"/>
                  <a:pt x="40" y="288"/>
                  <a:pt x="56" y="296"/>
                </a:cubicBezTo>
                <a:cubicBezTo>
                  <a:pt x="72" y="304"/>
                  <a:pt x="96" y="280"/>
                  <a:pt x="104" y="248"/>
                </a:cubicBezTo>
                <a:cubicBezTo>
                  <a:pt x="112" y="216"/>
                  <a:pt x="112" y="144"/>
                  <a:pt x="104" y="104"/>
                </a:cubicBezTo>
                <a:cubicBezTo>
                  <a:pt x="96" y="64"/>
                  <a:pt x="72" y="16"/>
                  <a:pt x="56" y="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3" name="Freeform 9"/>
          <p:cNvSpPr>
            <a:spLocks/>
          </p:cNvSpPr>
          <p:nvPr/>
        </p:nvSpPr>
        <p:spPr bwMode="auto">
          <a:xfrm>
            <a:off x="4165600" y="1676400"/>
            <a:ext cx="254000" cy="533400"/>
          </a:xfrm>
          <a:custGeom>
            <a:avLst/>
            <a:gdLst>
              <a:gd name="T0" fmla="*/ 64 w 160"/>
              <a:gd name="T1" fmla="*/ 32 h 368"/>
              <a:gd name="T2" fmla="*/ 16 w 160"/>
              <a:gd name="T3" fmla="*/ 80 h 368"/>
              <a:gd name="T4" fmla="*/ 16 w 160"/>
              <a:gd name="T5" fmla="*/ 224 h 368"/>
              <a:gd name="T6" fmla="*/ 112 w 160"/>
              <a:gd name="T7" fmla="*/ 368 h 368"/>
              <a:gd name="T8" fmla="*/ 160 w 160"/>
              <a:gd name="T9" fmla="*/ 224 h 368"/>
              <a:gd name="T10" fmla="*/ 112 w 160"/>
              <a:gd name="T11" fmla="*/ 32 h 368"/>
              <a:gd name="T12" fmla="*/ 64 w 160"/>
              <a:gd name="T13" fmla="*/ 32 h 368"/>
            </a:gdLst>
            <a:ahLst/>
            <a:cxnLst>
              <a:cxn ang="0">
                <a:pos x="T0" y="T1"/>
              </a:cxn>
              <a:cxn ang="0">
                <a:pos x="T2" y="T3"/>
              </a:cxn>
              <a:cxn ang="0">
                <a:pos x="T4" y="T5"/>
              </a:cxn>
              <a:cxn ang="0">
                <a:pos x="T6" y="T7"/>
              </a:cxn>
              <a:cxn ang="0">
                <a:pos x="T8" y="T9"/>
              </a:cxn>
              <a:cxn ang="0">
                <a:pos x="T10" y="T11"/>
              </a:cxn>
              <a:cxn ang="0">
                <a:pos x="T12" y="T13"/>
              </a:cxn>
            </a:cxnLst>
            <a:rect l="0" t="0" r="r" b="b"/>
            <a:pathLst>
              <a:path w="160" h="368">
                <a:moveTo>
                  <a:pt x="64" y="32"/>
                </a:moveTo>
                <a:cubicBezTo>
                  <a:pt x="48" y="40"/>
                  <a:pt x="24" y="48"/>
                  <a:pt x="16" y="80"/>
                </a:cubicBezTo>
                <a:cubicBezTo>
                  <a:pt x="8" y="112"/>
                  <a:pt x="0" y="176"/>
                  <a:pt x="16" y="224"/>
                </a:cubicBezTo>
                <a:cubicBezTo>
                  <a:pt x="32" y="272"/>
                  <a:pt x="88" y="368"/>
                  <a:pt x="112" y="368"/>
                </a:cubicBezTo>
                <a:cubicBezTo>
                  <a:pt x="136" y="368"/>
                  <a:pt x="160" y="280"/>
                  <a:pt x="160" y="224"/>
                </a:cubicBezTo>
                <a:cubicBezTo>
                  <a:pt x="160" y="168"/>
                  <a:pt x="128" y="64"/>
                  <a:pt x="112" y="32"/>
                </a:cubicBezTo>
                <a:cubicBezTo>
                  <a:pt x="96" y="0"/>
                  <a:pt x="80" y="24"/>
                  <a:pt x="64" y="32"/>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4" name="Freeform 10"/>
          <p:cNvSpPr>
            <a:spLocks/>
          </p:cNvSpPr>
          <p:nvPr/>
        </p:nvSpPr>
        <p:spPr bwMode="auto">
          <a:xfrm>
            <a:off x="5092700" y="1752600"/>
            <a:ext cx="177800" cy="457200"/>
          </a:xfrm>
          <a:custGeom>
            <a:avLst/>
            <a:gdLst>
              <a:gd name="T0" fmla="*/ 56 w 112"/>
              <a:gd name="T1" fmla="*/ 0 h 336"/>
              <a:gd name="T2" fmla="*/ 8 w 112"/>
              <a:gd name="T3" fmla="*/ 48 h 336"/>
              <a:gd name="T4" fmla="*/ 8 w 112"/>
              <a:gd name="T5" fmla="*/ 192 h 336"/>
              <a:gd name="T6" fmla="*/ 56 w 112"/>
              <a:gd name="T7" fmla="*/ 336 h 336"/>
              <a:gd name="T8" fmla="*/ 104 w 112"/>
              <a:gd name="T9" fmla="*/ 192 h 336"/>
              <a:gd name="T10" fmla="*/ 104 w 112"/>
              <a:gd name="T11" fmla="*/ 48 h 336"/>
              <a:gd name="T12" fmla="*/ 56 w 112"/>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112" h="336">
                <a:moveTo>
                  <a:pt x="56" y="0"/>
                </a:moveTo>
                <a:cubicBezTo>
                  <a:pt x="40" y="0"/>
                  <a:pt x="16" y="16"/>
                  <a:pt x="8" y="48"/>
                </a:cubicBezTo>
                <a:cubicBezTo>
                  <a:pt x="0" y="80"/>
                  <a:pt x="0" y="144"/>
                  <a:pt x="8" y="192"/>
                </a:cubicBezTo>
                <a:cubicBezTo>
                  <a:pt x="16" y="240"/>
                  <a:pt x="40" y="336"/>
                  <a:pt x="56" y="336"/>
                </a:cubicBezTo>
                <a:cubicBezTo>
                  <a:pt x="72" y="336"/>
                  <a:pt x="96" y="240"/>
                  <a:pt x="104" y="192"/>
                </a:cubicBezTo>
                <a:cubicBezTo>
                  <a:pt x="112" y="144"/>
                  <a:pt x="112" y="80"/>
                  <a:pt x="104" y="48"/>
                </a:cubicBezTo>
                <a:cubicBezTo>
                  <a:pt x="96" y="16"/>
                  <a:pt x="72" y="0"/>
                  <a:pt x="56" y="0"/>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5" name="Freeform 11"/>
          <p:cNvSpPr>
            <a:spLocks/>
          </p:cNvSpPr>
          <p:nvPr/>
        </p:nvSpPr>
        <p:spPr bwMode="auto">
          <a:xfrm>
            <a:off x="4089400" y="647700"/>
            <a:ext cx="177800" cy="495300"/>
          </a:xfrm>
          <a:custGeom>
            <a:avLst/>
            <a:gdLst>
              <a:gd name="T0" fmla="*/ 8 w 112"/>
              <a:gd name="T1" fmla="*/ 24 h 400"/>
              <a:gd name="T2" fmla="*/ 8 w 112"/>
              <a:gd name="T3" fmla="*/ 168 h 400"/>
              <a:gd name="T4" fmla="*/ 56 w 112"/>
              <a:gd name="T5" fmla="*/ 360 h 400"/>
              <a:gd name="T6" fmla="*/ 104 w 112"/>
              <a:gd name="T7" fmla="*/ 360 h 400"/>
              <a:gd name="T8" fmla="*/ 104 w 112"/>
              <a:gd name="T9" fmla="*/ 120 h 400"/>
              <a:gd name="T10" fmla="*/ 56 w 112"/>
              <a:gd name="T11" fmla="*/ 24 h 400"/>
              <a:gd name="T12" fmla="*/ 8 w 112"/>
              <a:gd name="T13" fmla="*/ 24 h 400"/>
            </a:gdLst>
            <a:ahLst/>
            <a:cxnLst>
              <a:cxn ang="0">
                <a:pos x="T0" y="T1"/>
              </a:cxn>
              <a:cxn ang="0">
                <a:pos x="T2" y="T3"/>
              </a:cxn>
              <a:cxn ang="0">
                <a:pos x="T4" y="T5"/>
              </a:cxn>
              <a:cxn ang="0">
                <a:pos x="T6" y="T7"/>
              </a:cxn>
              <a:cxn ang="0">
                <a:pos x="T8" y="T9"/>
              </a:cxn>
              <a:cxn ang="0">
                <a:pos x="T10" y="T11"/>
              </a:cxn>
              <a:cxn ang="0">
                <a:pos x="T12" y="T13"/>
              </a:cxn>
            </a:cxnLst>
            <a:rect l="0" t="0" r="r" b="b"/>
            <a:pathLst>
              <a:path w="112" h="400">
                <a:moveTo>
                  <a:pt x="8" y="24"/>
                </a:moveTo>
                <a:cubicBezTo>
                  <a:pt x="0" y="48"/>
                  <a:pt x="0" y="112"/>
                  <a:pt x="8" y="168"/>
                </a:cubicBezTo>
                <a:cubicBezTo>
                  <a:pt x="16" y="224"/>
                  <a:pt x="40" y="328"/>
                  <a:pt x="56" y="360"/>
                </a:cubicBezTo>
                <a:cubicBezTo>
                  <a:pt x="72" y="392"/>
                  <a:pt x="96" y="400"/>
                  <a:pt x="104" y="360"/>
                </a:cubicBezTo>
                <a:cubicBezTo>
                  <a:pt x="112" y="320"/>
                  <a:pt x="112" y="176"/>
                  <a:pt x="104" y="120"/>
                </a:cubicBezTo>
                <a:cubicBezTo>
                  <a:pt x="96" y="64"/>
                  <a:pt x="72" y="40"/>
                  <a:pt x="56" y="24"/>
                </a:cubicBezTo>
                <a:cubicBezTo>
                  <a:pt x="40" y="8"/>
                  <a:pt x="16" y="0"/>
                  <a:pt x="8"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6" name="Freeform 12"/>
          <p:cNvSpPr>
            <a:spLocks/>
          </p:cNvSpPr>
          <p:nvPr/>
        </p:nvSpPr>
        <p:spPr bwMode="auto">
          <a:xfrm>
            <a:off x="5003800" y="584200"/>
            <a:ext cx="177800" cy="482600"/>
          </a:xfrm>
          <a:custGeom>
            <a:avLst/>
            <a:gdLst>
              <a:gd name="T0" fmla="*/ 64 w 168"/>
              <a:gd name="T1" fmla="*/ 16 h 360"/>
              <a:gd name="T2" fmla="*/ 16 w 168"/>
              <a:gd name="T3" fmla="*/ 112 h 360"/>
              <a:gd name="T4" fmla="*/ 16 w 168"/>
              <a:gd name="T5" fmla="*/ 256 h 360"/>
              <a:gd name="T6" fmla="*/ 112 w 168"/>
              <a:gd name="T7" fmla="*/ 352 h 360"/>
              <a:gd name="T8" fmla="*/ 160 w 168"/>
              <a:gd name="T9" fmla="*/ 208 h 360"/>
              <a:gd name="T10" fmla="*/ 160 w 168"/>
              <a:gd name="T11" fmla="*/ 112 h 360"/>
              <a:gd name="T12" fmla="*/ 112 w 168"/>
              <a:gd name="T13" fmla="*/ 16 h 360"/>
              <a:gd name="T14" fmla="*/ 64 w 168"/>
              <a:gd name="T15" fmla="*/ 16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360">
                <a:moveTo>
                  <a:pt x="64" y="16"/>
                </a:moveTo>
                <a:cubicBezTo>
                  <a:pt x="48" y="32"/>
                  <a:pt x="24" y="72"/>
                  <a:pt x="16" y="112"/>
                </a:cubicBezTo>
                <a:cubicBezTo>
                  <a:pt x="8" y="152"/>
                  <a:pt x="0" y="216"/>
                  <a:pt x="16" y="256"/>
                </a:cubicBezTo>
                <a:cubicBezTo>
                  <a:pt x="32" y="296"/>
                  <a:pt x="88" y="360"/>
                  <a:pt x="112" y="352"/>
                </a:cubicBezTo>
                <a:cubicBezTo>
                  <a:pt x="136" y="344"/>
                  <a:pt x="152" y="248"/>
                  <a:pt x="160" y="208"/>
                </a:cubicBezTo>
                <a:cubicBezTo>
                  <a:pt x="168" y="168"/>
                  <a:pt x="168" y="144"/>
                  <a:pt x="160" y="112"/>
                </a:cubicBezTo>
                <a:cubicBezTo>
                  <a:pt x="152" y="80"/>
                  <a:pt x="128" y="32"/>
                  <a:pt x="112" y="16"/>
                </a:cubicBezTo>
                <a:cubicBezTo>
                  <a:pt x="96" y="0"/>
                  <a:pt x="80" y="0"/>
                  <a:pt x="64"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9" name="Text Box 15"/>
          <p:cNvSpPr txBox="1">
            <a:spLocks noChangeArrowheads="1"/>
          </p:cNvSpPr>
          <p:nvPr/>
        </p:nvSpPr>
        <p:spPr bwMode="auto">
          <a:xfrm>
            <a:off x="2819400" y="28336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L3</a:t>
            </a:r>
            <a:endParaRPr lang="en-AU" sz="1800" b="1">
              <a:solidFill>
                <a:srgbClr val="FFFF66"/>
              </a:solidFill>
              <a:latin typeface="Arial" charset="0"/>
            </a:endParaRPr>
          </a:p>
        </p:txBody>
      </p:sp>
    </p:spTree>
    <p:extLst>
      <p:ext uri="{BB962C8B-B14F-4D97-AF65-F5344CB8AC3E}">
        <p14:creationId xmlns:p14="http://schemas.microsoft.com/office/powerpoint/2010/main" val="355345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89091" name="Freeform 3"/>
          <p:cNvSpPr>
            <a:spLocks/>
          </p:cNvSpPr>
          <p:nvPr/>
        </p:nvSpPr>
        <p:spPr bwMode="auto">
          <a:xfrm>
            <a:off x="5219700" y="3949700"/>
            <a:ext cx="279400" cy="469900"/>
          </a:xfrm>
          <a:custGeom>
            <a:avLst/>
            <a:gdLst>
              <a:gd name="T0" fmla="*/ 24 w 176"/>
              <a:gd name="T1" fmla="*/ 8 h 264"/>
              <a:gd name="T2" fmla="*/ 24 w 176"/>
              <a:gd name="T3" fmla="*/ 104 h 264"/>
              <a:gd name="T4" fmla="*/ 72 w 176"/>
              <a:gd name="T5" fmla="*/ 248 h 264"/>
              <a:gd name="T6" fmla="*/ 120 w 176"/>
              <a:gd name="T7" fmla="*/ 200 h 264"/>
              <a:gd name="T8" fmla="*/ 168 w 176"/>
              <a:gd name="T9" fmla="*/ 56 h 264"/>
              <a:gd name="T10" fmla="*/ 24 w 176"/>
              <a:gd name="T11" fmla="*/ 8 h 264"/>
            </a:gdLst>
            <a:ahLst/>
            <a:cxnLst>
              <a:cxn ang="0">
                <a:pos x="T0" y="T1"/>
              </a:cxn>
              <a:cxn ang="0">
                <a:pos x="T2" y="T3"/>
              </a:cxn>
              <a:cxn ang="0">
                <a:pos x="T4" y="T5"/>
              </a:cxn>
              <a:cxn ang="0">
                <a:pos x="T6" y="T7"/>
              </a:cxn>
              <a:cxn ang="0">
                <a:pos x="T8" y="T9"/>
              </a:cxn>
              <a:cxn ang="0">
                <a:pos x="T10" y="T11"/>
              </a:cxn>
            </a:cxnLst>
            <a:rect l="0" t="0" r="r" b="b"/>
            <a:pathLst>
              <a:path w="176" h="264">
                <a:moveTo>
                  <a:pt x="24" y="8"/>
                </a:moveTo>
                <a:cubicBezTo>
                  <a:pt x="0" y="16"/>
                  <a:pt x="16" y="64"/>
                  <a:pt x="24" y="104"/>
                </a:cubicBezTo>
                <a:cubicBezTo>
                  <a:pt x="32" y="144"/>
                  <a:pt x="56" y="232"/>
                  <a:pt x="72" y="248"/>
                </a:cubicBezTo>
                <a:cubicBezTo>
                  <a:pt x="88" y="264"/>
                  <a:pt x="104" y="232"/>
                  <a:pt x="120" y="200"/>
                </a:cubicBezTo>
                <a:cubicBezTo>
                  <a:pt x="136" y="168"/>
                  <a:pt x="176" y="88"/>
                  <a:pt x="168" y="56"/>
                </a:cubicBezTo>
                <a:cubicBezTo>
                  <a:pt x="160" y="24"/>
                  <a:pt x="48" y="0"/>
                  <a:pt x="24" y="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2" name="Freeform 4"/>
          <p:cNvSpPr>
            <a:spLocks/>
          </p:cNvSpPr>
          <p:nvPr/>
        </p:nvSpPr>
        <p:spPr bwMode="auto">
          <a:xfrm>
            <a:off x="4019550" y="3905250"/>
            <a:ext cx="355600" cy="558800"/>
          </a:xfrm>
          <a:custGeom>
            <a:avLst/>
            <a:gdLst>
              <a:gd name="T0" fmla="*/ 112 w 224"/>
              <a:gd name="T1" fmla="*/ 0 h 352"/>
              <a:gd name="T2" fmla="*/ 208 w 224"/>
              <a:gd name="T3" fmla="*/ 48 h 352"/>
              <a:gd name="T4" fmla="*/ 208 w 224"/>
              <a:gd name="T5" fmla="*/ 144 h 352"/>
              <a:gd name="T6" fmla="*/ 208 w 224"/>
              <a:gd name="T7" fmla="*/ 240 h 352"/>
              <a:gd name="T8" fmla="*/ 160 w 224"/>
              <a:gd name="T9" fmla="*/ 336 h 352"/>
              <a:gd name="T10" fmla="*/ 112 w 224"/>
              <a:gd name="T11" fmla="*/ 336 h 352"/>
              <a:gd name="T12" fmla="*/ 64 w 224"/>
              <a:gd name="T13" fmla="*/ 240 h 352"/>
              <a:gd name="T14" fmla="*/ 64 w 224"/>
              <a:gd name="T15" fmla="*/ 144 h 352"/>
              <a:gd name="T16" fmla="*/ 16 w 224"/>
              <a:gd name="T17" fmla="*/ 96 h 352"/>
              <a:gd name="T18" fmla="*/ 16 w 224"/>
              <a:gd name="T19" fmla="*/ 48 h 352"/>
              <a:gd name="T20" fmla="*/ 112 w 224"/>
              <a:gd name="T2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352">
                <a:moveTo>
                  <a:pt x="112" y="0"/>
                </a:moveTo>
                <a:cubicBezTo>
                  <a:pt x="144" y="0"/>
                  <a:pt x="192" y="24"/>
                  <a:pt x="208" y="48"/>
                </a:cubicBezTo>
                <a:cubicBezTo>
                  <a:pt x="224" y="72"/>
                  <a:pt x="208" y="112"/>
                  <a:pt x="208" y="144"/>
                </a:cubicBezTo>
                <a:cubicBezTo>
                  <a:pt x="208" y="176"/>
                  <a:pt x="216" y="208"/>
                  <a:pt x="208" y="240"/>
                </a:cubicBezTo>
                <a:cubicBezTo>
                  <a:pt x="200" y="272"/>
                  <a:pt x="176" y="320"/>
                  <a:pt x="160" y="336"/>
                </a:cubicBezTo>
                <a:cubicBezTo>
                  <a:pt x="144" y="352"/>
                  <a:pt x="128" y="352"/>
                  <a:pt x="112" y="336"/>
                </a:cubicBezTo>
                <a:cubicBezTo>
                  <a:pt x="96" y="320"/>
                  <a:pt x="72" y="272"/>
                  <a:pt x="64" y="240"/>
                </a:cubicBezTo>
                <a:cubicBezTo>
                  <a:pt x="56" y="208"/>
                  <a:pt x="72" y="168"/>
                  <a:pt x="64" y="144"/>
                </a:cubicBezTo>
                <a:cubicBezTo>
                  <a:pt x="56" y="120"/>
                  <a:pt x="24" y="112"/>
                  <a:pt x="16" y="96"/>
                </a:cubicBezTo>
                <a:cubicBezTo>
                  <a:pt x="8" y="80"/>
                  <a:pt x="0" y="64"/>
                  <a:pt x="16" y="48"/>
                </a:cubicBezTo>
                <a:cubicBezTo>
                  <a:pt x="32" y="32"/>
                  <a:pt x="80" y="0"/>
                  <a:pt x="112" y="0"/>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5" name="Freeform 7"/>
          <p:cNvSpPr>
            <a:spLocks/>
          </p:cNvSpPr>
          <p:nvPr/>
        </p:nvSpPr>
        <p:spPr bwMode="auto">
          <a:xfrm>
            <a:off x="4191000" y="2794000"/>
            <a:ext cx="241300" cy="533400"/>
          </a:xfrm>
          <a:custGeom>
            <a:avLst/>
            <a:gdLst>
              <a:gd name="T0" fmla="*/ 48 w 152"/>
              <a:gd name="T1" fmla="*/ 16 h 336"/>
              <a:gd name="T2" fmla="*/ 0 w 152"/>
              <a:gd name="T3" fmla="*/ 112 h 336"/>
              <a:gd name="T4" fmla="*/ 48 w 152"/>
              <a:gd name="T5" fmla="*/ 304 h 336"/>
              <a:gd name="T6" fmla="*/ 96 w 152"/>
              <a:gd name="T7" fmla="*/ 304 h 336"/>
              <a:gd name="T8" fmla="*/ 144 w 152"/>
              <a:gd name="T9" fmla="*/ 208 h 336"/>
              <a:gd name="T10" fmla="*/ 144 w 152"/>
              <a:gd name="T11" fmla="*/ 112 h 336"/>
              <a:gd name="T12" fmla="*/ 96 w 152"/>
              <a:gd name="T13" fmla="*/ 16 h 336"/>
              <a:gd name="T14" fmla="*/ 48 w 152"/>
              <a:gd name="T15" fmla="*/ 1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336">
                <a:moveTo>
                  <a:pt x="48" y="16"/>
                </a:moveTo>
                <a:cubicBezTo>
                  <a:pt x="32" y="32"/>
                  <a:pt x="0" y="64"/>
                  <a:pt x="0" y="112"/>
                </a:cubicBezTo>
                <a:cubicBezTo>
                  <a:pt x="0" y="160"/>
                  <a:pt x="32" y="272"/>
                  <a:pt x="48" y="304"/>
                </a:cubicBezTo>
                <a:cubicBezTo>
                  <a:pt x="64" y="336"/>
                  <a:pt x="80" y="320"/>
                  <a:pt x="96" y="304"/>
                </a:cubicBezTo>
                <a:cubicBezTo>
                  <a:pt x="112" y="288"/>
                  <a:pt x="136" y="240"/>
                  <a:pt x="144" y="208"/>
                </a:cubicBezTo>
                <a:cubicBezTo>
                  <a:pt x="152" y="176"/>
                  <a:pt x="152" y="144"/>
                  <a:pt x="144" y="112"/>
                </a:cubicBezTo>
                <a:cubicBezTo>
                  <a:pt x="136" y="80"/>
                  <a:pt x="112" y="32"/>
                  <a:pt x="96" y="16"/>
                </a:cubicBezTo>
                <a:cubicBezTo>
                  <a:pt x="80" y="0"/>
                  <a:pt x="64" y="0"/>
                  <a:pt x="48"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Freeform 8"/>
          <p:cNvSpPr>
            <a:spLocks/>
          </p:cNvSpPr>
          <p:nvPr/>
        </p:nvSpPr>
        <p:spPr bwMode="auto">
          <a:xfrm>
            <a:off x="5168900" y="2806700"/>
            <a:ext cx="177800" cy="482600"/>
          </a:xfrm>
          <a:custGeom>
            <a:avLst/>
            <a:gdLst>
              <a:gd name="T0" fmla="*/ 56 w 112"/>
              <a:gd name="T1" fmla="*/ 8 h 304"/>
              <a:gd name="T2" fmla="*/ 8 w 112"/>
              <a:gd name="T3" fmla="*/ 56 h 304"/>
              <a:gd name="T4" fmla="*/ 8 w 112"/>
              <a:gd name="T5" fmla="*/ 200 h 304"/>
              <a:gd name="T6" fmla="*/ 56 w 112"/>
              <a:gd name="T7" fmla="*/ 296 h 304"/>
              <a:gd name="T8" fmla="*/ 104 w 112"/>
              <a:gd name="T9" fmla="*/ 248 h 304"/>
              <a:gd name="T10" fmla="*/ 104 w 112"/>
              <a:gd name="T11" fmla="*/ 104 h 304"/>
              <a:gd name="T12" fmla="*/ 56 w 112"/>
              <a:gd name="T13" fmla="*/ 8 h 304"/>
            </a:gdLst>
            <a:ahLst/>
            <a:cxnLst>
              <a:cxn ang="0">
                <a:pos x="T0" y="T1"/>
              </a:cxn>
              <a:cxn ang="0">
                <a:pos x="T2" y="T3"/>
              </a:cxn>
              <a:cxn ang="0">
                <a:pos x="T4" y="T5"/>
              </a:cxn>
              <a:cxn ang="0">
                <a:pos x="T6" y="T7"/>
              </a:cxn>
              <a:cxn ang="0">
                <a:pos x="T8" y="T9"/>
              </a:cxn>
              <a:cxn ang="0">
                <a:pos x="T10" y="T11"/>
              </a:cxn>
              <a:cxn ang="0">
                <a:pos x="T12" y="T13"/>
              </a:cxn>
            </a:cxnLst>
            <a:rect l="0" t="0" r="r" b="b"/>
            <a:pathLst>
              <a:path w="112" h="304">
                <a:moveTo>
                  <a:pt x="56" y="8"/>
                </a:moveTo>
                <a:cubicBezTo>
                  <a:pt x="40" y="0"/>
                  <a:pt x="16" y="24"/>
                  <a:pt x="8" y="56"/>
                </a:cubicBezTo>
                <a:cubicBezTo>
                  <a:pt x="0" y="88"/>
                  <a:pt x="0" y="160"/>
                  <a:pt x="8" y="200"/>
                </a:cubicBezTo>
                <a:cubicBezTo>
                  <a:pt x="16" y="240"/>
                  <a:pt x="40" y="288"/>
                  <a:pt x="56" y="296"/>
                </a:cubicBezTo>
                <a:cubicBezTo>
                  <a:pt x="72" y="304"/>
                  <a:pt x="96" y="280"/>
                  <a:pt x="104" y="248"/>
                </a:cubicBezTo>
                <a:cubicBezTo>
                  <a:pt x="112" y="216"/>
                  <a:pt x="112" y="144"/>
                  <a:pt x="104" y="104"/>
                </a:cubicBezTo>
                <a:cubicBezTo>
                  <a:pt x="96" y="64"/>
                  <a:pt x="72" y="16"/>
                  <a:pt x="56" y="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7" name="Freeform 9"/>
          <p:cNvSpPr>
            <a:spLocks/>
          </p:cNvSpPr>
          <p:nvPr/>
        </p:nvSpPr>
        <p:spPr bwMode="auto">
          <a:xfrm>
            <a:off x="4165600" y="1676400"/>
            <a:ext cx="254000" cy="533400"/>
          </a:xfrm>
          <a:custGeom>
            <a:avLst/>
            <a:gdLst>
              <a:gd name="T0" fmla="*/ 64 w 160"/>
              <a:gd name="T1" fmla="*/ 32 h 368"/>
              <a:gd name="T2" fmla="*/ 16 w 160"/>
              <a:gd name="T3" fmla="*/ 80 h 368"/>
              <a:gd name="T4" fmla="*/ 16 w 160"/>
              <a:gd name="T5" fmla="*/ 224 h 368"/>
              <a:gd name="T6" fmla="*/ 112 w 160"/>
              <a:gd name="T7" fmla="*/ 368 h 368"/>
              <a:gd name="T8" fmla="*/ 160 w 160"/>
              <a:gd name="T9" fmla="*/ 224 h 368"/>
              <a:gd name="T10" fmla="*/ 112 w 160"/>
              <a:gd name="T11" fmla="*/ 32 h 368"/>
              <a:gd name="T12" fmla="*/ 64 w 160"/>
              <a:gd name="T13" fmla="*/ 32 h 368"/>
            </a:gdLst>
            <a:ahLst/>
            <a:cxnLst>
              <a:cxn ang="0">
                <a:pos x="T0" y="T1"/>
              </a:cxn>
              <a:cxn ang="0">
                <a:pos x="T2" y="T3"/>
              </a:cxn>
              <a:cxn ang="0">
                <a:pos x="T4" y="T5"/>
              </a:cxn>
              <a:cxn ang="0">
                <a:pos x="T6" y="T7"/>
              </a:cxn>
              <a:cxn ang="0">
                <a:pos x="T8" y="T9"/>
              </a:cxn>
              <a:cxn ang="0">
                <a:pos x="T10" y="T11"/>
              </a:cxn>
              <a:cxn ang="0">
                <a:pos x="T12" y="T13"/>
              </a:cxn>
            </a:cxnLst>
            <a:rect l="0" t="0" r="r" b="b"/>
            <a:pathLst>
              <a:path w="160" h="368">
                <a:moveTo>
                  <a:pt x="64" y="32"/>
                </a:moveTo>
                <a:cubicBezTo>
                  <a:pt x="48" y="40"/>
                  <a:pt x="24" y="48"/>
                  <a:pt x="16" y="80"/>
                </a:cubicBezTo>
                <a:cubicBezTo>
                  <a:pt x="8" y="112"/>
                  <a:pt x="0" y="176"/>
                  <a:pt x="16" y="224"/>
                </a:cubicBezTo>
                <a:cubicBezTo>
                  <a:pt x="32" y="272"/>
                  <a:pt x="88" y="368"/>
                  <a:pt x="112" y="368"/>
                </a:cubicBezTo>
                <a:cubicBezTo>
                  <a:pt x="136" y="368"/>
                  <a:pt x="160" y="280"/>
                  <a:pt x="160" y="224"/>
                </a:cubicBezTo>
                <a:cubicBezTo>
                  <a:pt x="160" y="168"/>
                  <a:pt x="128" y="64"/>
                  <a:pt x="112" y="32"/>
                </a:cubicBezTo>
                <a:cubicBezTo>
                  <a:pt x="96" y="0"/>
                  <a:pt x="80" y="24"/>
                  <a:pt x="64" y="32"/>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8" name="Freeform 10"/>
          <p:cNvSpPr>
            <a:spLocks/>
          </p:cNvSpPr>
          <p:nvPr/>
        </p:nvSpPr>
        <p:spPr bwMode="auto">
          <a:xfrm>
            <a:off x="5092700" y="1752600"/>
            <a:ext cx="177800" cy="457200"/>
          </a:xfrm>
          <a:custGeom>
            <a:avLst/>
            <a:gdLst>
              <a:gd name="T0" fmla="*/ 56 w 112"/>
              <a:gd name="T1" fmla="*/ 0 h 336"/>
              <a:gd name="T2" fmla="*/ 8 w 112"/>
              <a:gd name="T3" fmla="*/ 48 h 336"/>
              <a:gd name="T4" fmla="*/ 8 w 112"/>
              <a:gd name="T5" fmla="*/ 192 h 336"/>
              <a:gd name="T6" fmla="*/ 56 w 112"/>
              <a:gd name="T7" fmla="*/ 336 h 336"/>
              <a:gd name="T8" fmla="*/ 104 w 112"/>
              <a:gd name="T9" fmla="*/ 192 h 336"/>
              <a:gd name="T10" fmla="*/ 104 w 112"/>
              <a:gd name="T11" fmla="*/ 48 h 336"/>
              <a:gd name="T12" fmla="*/ 56 w 112"/>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112" h="336">
                <a:moveTo>
                  <a:pt x="56" y="0"/>
                </a:moveTo>
                <a:cubicBezTo>
                  <a:pt x="40" y="0"/>
                  <a:pt x="16" y="16"/>
                  <a:pt x="8" y="48"/>
                </a:cubicBezTo>
                <a:cubicBezTo>
                  <a:pt x="0" y="80"/>
                  <a:pt x="0" y="144"/>
                  <a:pt x="8" y="192"/>
                </a:cubicBezTo>
                <a:cubicBezTo>
                  <a:pt x="16" y="240"/>
                  <a:pt x="40" y="336"/>
                  <a:pt x="56" y="336"/>
                </a:cubicBezTo>
                <a:cubicBezTo>
                  <a:pt x="72" y="336"/>
                  <a:pt x="96" y="240"/>
                  <a:pt x="104" y="192"/>
                </a:cubicBezTo>
                <a:cubicBezTo>
                  <a:pt x="112" y="144"/>
                  <a:pt x="112" y="80"/>
                  <a:pt x="104" y="48"/>
                </a:cubicBezTo>
                <a:cubicBezTo>
                  <a:pt x="96" y="16"/>
                  <a:pt x="72" y="0"/>
                  <a:pt x="56" y="0"/>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9" name="Freeform 11"/>
          <p:cNvSpPr>
            <a:spLocks/>
          </p:cNvSpPr>
          <p:nvPr/>
        </p:nvSpPr>
        <p:spPr bwMode="auto">
          <a:xfrm>
            <a:off x="4089400" y="647700"/>
            <a:ext cx="177800" cy="495300"/>
          </a:xfrm>
          <a:custGeom>
            <a:avLst/>
            <a:gdLst>
              <a:gd name="T0" fmla="*/ 8 w 112"/>
              <a:gd name="T1" fmla="*/ 24 h 400"/>
              <a:gd name="T2" fmla="*/ 8 w 112"/>
              <a:gd name="T3" fmla="*/ 168 h 400"/>
              <a:gd name="T4" fmla="*/ 56 w 112"/>
              <a:gd name="T5" fmla="*/ 360 h 400"/>
              <a:gd name="T6" fmla="*/ 104 w 112"/>
              <a:gd name="T7" fmla="*/ 360 h 400"/>
              <a:gd name="T8" fmla="*/ 104 w 112"/>
              <a:gd name="T9" fmla="*/ 120 h 400"/>
              <a:gd name="T10" fmla="*/ 56 w 112"/>
              <a:gd name="T11" fmla="*/ 24 h 400"/>
              <a:gd name="T12" fmla="*/ 8 w 112"/>
              <a:gd name="T13" fmla="*/ 24 h 400"/>
            </a:gdLst>
            <a:ahLst/>
            <a:cxnLst>
              <a:cxn ang="0">
                <a:pos x="T0" y="T1"/>
              </a:cxn>
              <a:cxn ang="0">
                <a:pos x="T2" y="T3"/>
              </a:cxn>
              <a:cxn ang="0">
                <a:pos x="T4" y="T5"/>
              </a:cxn>
              <a:cxn ang="0">
                <a:pos x="T6" y="T7"/>
              </a:cxn>
              <a:cxn ang="0">
                <a:pos x="T8" y="T9"/>
              </a:cxn>
              <a:cxn ang="0">
                <a:pos x="T10" y="T11"/>
              </a:cxn>
              <a:cxn ang="0">
                <a:pos x="T12" y="T13"/>
              </a:cxn>
            </a:cxnLst>
            <a:rect l="0" t="0" r="r" b="b"/>
            <a:pathLst>
              <a:path w="112" h="400">
                <a:moveTo>
                  <a:pt x="8" y="24"/>
                </a:moveTo>
                <a:cubicBezTo>
                  <a:pt x="0" y="48"/>
                  <a:pt x="0" y="112"/>
                  <a:pt x="8" y="168"/>
                </a:cubicBezTo>
                <a:cubicBezTo>
                  <a:pt x="16" y="224"/>
                  <a:pt x="40" y="328"/>
                  <a:pt x="56" y="360"/>
                </a:cubicBezTo>
                <a:cubicBezTo>
                  <a:pt x="72" y="392"/>
                  <a:pt x="96" y="400"/>
                  <a:pt x="104" y="360"/>
                </a:cubicBezTo>
                <a:cubicBezTo>
                  <a:pt x="112" y="320"/>
                  <a:pt x="112" y="176"/>
                  <a:pt x="104" y="120"/>
                </a:cubicBezTo>
                <a:cubicBezTo>
                  <a:pt x="96" y="64"/>
                  <a:pt x="72" y="40"/>
                  <a:pt x="56" y="24"/>
                </a:cubicBezTo>
                <a:cubicBezTo>
                  <a:pt x="40" y="8"/>
                  <a:pt x="16" y="0"/>
                  <a:pt x="8"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0" name="Freeform 12"/>
          <p:cNvSpPr>
            <a:spLocks/>
          </p:cNvSpPr>
          <p:nvPr/>
        </p:nvSpPr>
        <p:spPr bwMode="auto">
          <a:xfrm>
            <a:off x="5003800" y="584200"/>
            <a:ext cx="177800" cy="482600"/>
          </a:xfrm>
          <a:custGeom>
            <a:avLst/>
            <a:gdLst>
              <a:gd name="T0" fmla="*/ 64 w 168"/>
              <a:gd name="T1" fmla="*/ 16 h 360"/>
              <a:gd name="T2" fmla="*/ 16 w 168"/>
              <a:gd name="T3" fmla="*/ 112 h 360"/>
              <a:gd name="T4" fmla="*/ 16 w 168"/>
              <a:gd name="T5" fmla="*/ 256 h 360"/>
              <a:gd name="T6" fmla="*/ 112 w 168"/>
              <a:gd name="T7" fmla="*/ 352 h 360"/>
              <a:gd name="T8" fmla="*/ 160 w 168"/>
              <a:gd name="T9" fmla="*/ 208 h 360"/>
              <a:gd name="T10" fmla="*/ 160 w 168"/>
              <a:gd name="T11" fmla="*/ 112 h 360"/>
              <a:gd name="T12" fmla="*/ 112 w 168"/>
              <a:gd name="T13" fmla="*/ 16 h 360"/>
              <a:gd name="T14" fmla="*/ 64 w 168"/>
              <a:gd name="T15" fmla="*/ 16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360">
                <a:moveTo>
                  <a:pt x="64" y="16"/>
                </a:moveTo>
                <a:cubicBezTo>
                  <a:pt x="48" y="32"/>
                  <a:pt x="24" y="72"/>
                  <a:pt x="16" y="112"/>
                </a:cubicBezTo>
                <a:cubicBezTo>
                  <a:pt x="8" y="152"/>
                  <a:pt x="0" y="216"/>
                  <a:pt x="16" y="256"/>
                </a:cubicBezTo>
                <a:cubicBezTo>
                  <a:pt x="32" y="296"/>
                  <a:pt x="88" y="360"/>
                  <a:pt x="112" y="352"/>
                </a:cubicBezTo>
                <a:cubicBezTo>
                  <a:pt x="136" y="344"/>
                  <a:pt x="152" y="248"/>
                  <a:pt x="160" y="208"/>
                </a:cubicBezTo>
                <a:cubicBezTo>
                  <a:pt x="168" y="168"/>
                  <a:pt x="168" y="144"/>
                  <a:pt x="160" y="112"/>
                </a:cubicBezTo>
                <a:cubicBezTo>
                  <a:pt x="152" y="80"/>
                  <a:pt x="128" y="32"/>
                  <a:pt x="112" y="16"/>
                </a:cubicBezTo>
                <a:cubicBezTo>
                  <a:pt x="96" y="0"/>
                  <a:pt x="80" y="0"/>
                  <a:pt x="64"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4" name="Text Box 16"/>
          <p:cNvSpPr txBox="1">
            <a:spLocks noChangeArrowheads="1"/>
          </p:cNvSpPr>
          <p:nvPr/>
        </p:nvSpPr>
        <p:spPr bwMode="auto">
          <a:xfrm>
            <a:off x="2819400" y="39004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L4</a:t>
            </a:r>
            <a:endParaRPr lang="en-AU" sz="1800" b="1">
              <a:solidFill>
                <a:srgbClr val="FFFF66"/>
              </a:solidFill>
              <a:latin typeface="Arial" charset="0"/>
            </a:endParaRPr>
          </a:p>
        </p:txBody>
      </p:sp>
    </p:spTree>
    <p:extLst>
      <p:ext uri="{BB962C8B-B14F-4D97-AF65-F5344CB8AC3E}">
        <p14:creationId xmlns:p14="http://schemas.microsoft.com/office/powerpoint/2010/main" val="306424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90115" name="Freeform 3"/>
          <p:cNvSpPr>
            <a:spLocks/>
          </p:cNvSpPr>
          <p:nvPr/>
        </p:nvSpPr>
        <p:spPr bwMode="auto">
          <a:xfrm>
            <a:off x="5219700" y="3949700"/>
            <a:ext cx="279400" cy="469900"/>
          </a:xfrm>
          <a:custGeom>
            <a:avLst/>
            <a:gdLst>
              <a:gd name="T0" fmla="*/ 24 w 176"/>
              <a:gd name="T1" fmla="*/ 8 h 264"/>
              <a:gd name="T2" fmla="*/ 24 w 176"/>
              <a:gd name="T3" fmla="*/ 104 h 264"/>
              <a:gd name="T4" fmla="*/ 72 w 176"/>
              <a:gd name="T5" fmla="*/ 248 h 264"/>
              <a:gd name="T6" fmla="*/ 120 w 176"/>
              <a:gd name="T7" fmla="*/ 200 h 264"/>
              <a:gd name="T8" fmla="*/ 168 w 176"/>
              <a:gd name="T9" fmla="*/ 56 h 264"/>
              <a:gd name="T10" fmla="*/ 24 w 176"/>
              <a:gd name="T11" fmla="*/ 8 h 264"/>
            </a:gdLst>
            <a:ahLst/>
            <a:cxnLst>
              <a:cxn ang="0">
                <a:pos x="T0" y="T1"/>
              </a:cxn>
              <a:cxn ang="0">
                <a:pos x="T2" y="T3"/>
              </a:cxn>
              <a:cxn ang="0">
                <a:pos x="T4" y="T5"/>
              </a:cxn>
              <a:cxn ang="0">
                <a:pos x="T6" y="T7"/>
              </a:cxn>
              <a:cxn ang="0">
                <a:pos x="T8" y="T9"/>
              </a:cxn>
              <a:cxn ang="0">
                <a:pos x="T10" y="T11"/>
              </a:cxn>
            </a:cxnLst>
            <a:rect l="0" t="0" r="r" b="b"/>
            <a:pathLst>
              <a:path w="176" h="264">
                <a:moveTo>
                  <a:pt x="24" y="8"/>
                </a:moveTo>
                <a:cubicBezTo>
                  <a:pt x="0" y="16"/>
                  <a:pt x="16" y="64"/>
                  <a:pt x="24" y="104"/>
                </a:cubicBezTo>
                <a:cubicBezTo>
                  <a:pt x="32" y="144"/>
                  <a:pt x="56" y="232"/>
                  <a:pt x="72" y="248"/>
                </a:cubicBezTo>
                <a:cubicBezTo>
                  <a:pt x="88" y="264"/>
                  <a:pt x="104" y="232"/>
                  <a:pt x="120" y="200"/>
                </a:cubicBezTo>
                <a:cubicBezTo>
                  <a:pt x="136" y="168"/>
                  <a:pt x="176" y="88"/>
                  <a:pt x="168" y="56"/>
                </a:cubicBezTo>
                <a:cubicBezTo>
                  <a:pt x="160" y="24"/>
                  <a:pt x="48" y="0"/>
                  <a:pt x="24" y="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6" name="Freeform 4"/>
          <p:cNvSpPr>
            <a:spLocks/>
          </p:cNvSpPr>
          <p:nvPr/>
        </p:nvSpPr>
        <p:spPr bwMode="auto">
          <a:xfrm>
            <a:off x="4019550" y="3905250"/>
            <a:ext cx="355600" cy="558800"/>
          </a:xfrm>
          <a:custGeom>
            <a:avLst/>
            <a:gdLst>
              <a:gd name="T0" fmla="*/ 112 w 224"/>
              <a:gd name="T1" fmla="*/ 0 h 352"/>
              <a:gd name="T2" fmla="*/ 208 w 224"/>
              <a:gd name="T3" fmla="*/ 48 h 352"/>
              <a:gd name="T4" fmla="*/ 208 w 224"/>
              <a:gd name="T5" fmla="*/ 144 h 352"/>
              <a:gd name="T6" fmla="*/ 208 w 224"/>
              <a:gd name="T7" fmla="*/ 240 h 352"/>
              <a:gd name="T8" fmla="*/ 160 w 224"/>
              <a:gd name="T9" fmla="*/ 336 h 352"/>
              <a:gd name="T10" fmla="*/ 112 w 224"/>
              <a:gd name="T11" fmla="*/ 336 h 352"/>
              <a:gd name="T12" fmla="*/ 64 w 224"/>
              <a:gd name="T13" fmla="*/ 240 h 352"/>
              <a:gd name="T14" fmla="*/ 64 w 224"/>
              <a:gd name="T15" fmla="*/ 144 h 352"/>
              <a:gd name="T16" fmla="*/ 16 w 224"/>
              <a:gd name="T17" fmla="*/ 96 h 352"/>
              <a:gd name="T18" fmla="*/ 16 w 224"/>
              <a:gd name="T19" fmla="*/ 48 h 352"/>
              <a:gd name="T20" fmla="*/ 112 w 224"/>
              <a:gd name="T2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352">
                <a:moveTo>
                  <a:pt x="112" y="0"/>
                </a:moveTo>
                <a:cubicBezTo>
                  <a:pt x="144" y="0"/>
                  <a:pt x="192" y="24"/>
                  <a:pt x="208" y="48"/>
                </a:cubicBezTo>
                <a:cubicBezTo>
                  <a:pt x="224" y="72"/>
                  <a:pt x="208" y="112"/>
                  <a:pt x="208" y="144"/>
                </a:cubicBezTo>
                <a:cubicBezTo>
                  <a:pt x="208" y="176"/>
                  <a:pt x="216" y="208"/>
                  <a:pt x="208" y="240"/>
                </a:cubicBezTo>
                <a:cubicBezTo>
                  <a:pt x="200" y="272"/>
                  <a:pt x="176" y="320"/>
                  <a:pt x="160" y="336"/>
                </a:cubicBezTo>
                <a:cubicBezTo>
                  <a:pt x="144" y="352"/>
                  <a:pt x="128" y="352"/>
                  <a:pt x="112" y="336"/>
                </a:cubicBezTo>
                <a:cubicBezTo>
                  <a:pt x="96" y="320"/>
                  <a:pt x="72" y="272"/>
                  <a:pt x="64" y="240"/>
                </a:cubicBezTo>
                <a:cubicBezTo>
                  <a:pt x="56" y="208"/>
                  <a:pt x="72" y="168"/>
                  <a:pt x="64" y="144"/>
                </a:cubicBezTo>
                <a:cubicBezTo>
                  <a:pt x="56" y="120"/>
                  <a:pt x="24" y="112"/>
                  <a:pt x="16" y="96"/>
                </a:cubicBezTo>
                <a:cubicBezTo>
                  <a:pt x="8" y="80"/>
                  <a:pt x="0" y="64"/>
                  <a:pt x="16" y="48"/>
                </a:cubicBezTo>
                <a:cubicBezTo>
                  <a:pt x="32" y="32"/>
                  <a:pt x="80" y="0"/>
                  <a:pt x="112" y="0"/>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7" name="Freeform 5"/>
          <p:cNvSpPr>
            <a:spLocks/>
          </p:cNvSpPr>
          <p:nvPr/>
        </p:nvSpPr>
        <p:spPr bwMode="auto">
          <a:xfrm>
            <a:off x="5168900" y="5067300"/>
            <a:ext cx="495300" cy="508000"/>
          </a:xfrm>
          <a:custGeom>
            <a:avLst/>
            <a:gdLst>
              <a:gd name="T0" fmla="*/ 104 w 312"/>
              <a:gd name="T1" fmla="*/ 24 h 320"/>
              <a:gd name="T2" fmla="*/ 8 w 312"/>
              <a:gd name="T3" fmla="*/ 72 h 320"/>
              <a:gd name="T4" fmla="*/ 56 w 312"/>
              <a:gd name="T5" fmla="*/ 168 h 320"/>
              <a:gd name="T6" fmla="*/ 152 w 312"/>
              <a:gd name="T7" fmla="*/ 264 h 320"/>
              <a:gd name="T8" fmla="*/ 248 w 312"/>
              <a:gd name="T9" fmla="*/ 312 h 320"/>
              <a:gd name="T10" fmla="*/ 296 w 312"/>
              <a:gd name="T11" fmla="*/ 216 h 320"/>
              <a:gd name="T12" fmla="*/ 296 w 312"/>
              <a:gd name="T13" fmla="*/ 168 h 320"/>
              <a:gd name="T14" fmla="*/ 200 w 312"/>
              <a:gd name="T15" fmla="*/ 24 h 320"/>
              <a:gd name="T16" fmla="*/ 104 w 312"/>
              <a:gd name="T17" fmla="*/ 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320">
                <a:moveTo>
                  <a:pt x="104" y="24"/>
                </a:moveTo>
                <a:cubicBezTo>
                  <a:pt x="72" y="32"/>
                  <a:pt x="16" y="48"/>
                  <a:pt x="8" y="72"/>
                </a:cubicBezTo>
                <a:cubicBezTo>
                  <a:pt x="0" y="96"/>
                  <a:pt x="32" y="136"/>
                  <a:pt x="56" y="168"/>
                </a:cubicBezTo>
                <a:cubicBezTo>
                  <a:pt x="80" y="200"/>
                  <a:pt x="120" y="240"/>
                  <a:pt x="152" y="264"/>
                </a:cubicBezTo>
                <a:cubicBezTo>
                  <a:pt x="184" y="288"/>
                  <a:pt x="224" y="320"/>
                  <a:pt x="248" y="312"/>
                </a:cubicBezTo>
                <a:cubicBezTo>
                  <a:pt x="272" y="304"/>
                  <a:pt x="288" y="240"/>
                  <a:pt x="296" y="216"/>
                </a:cubicBezTo>
                <a:cubicBezTo>
                  <a:pt x="304" y="192"/>
                  <a:pt x="312" y="200"/>
                  <a:pt x="296" y="168"/>
                </a:cubicBezTo>
                <a:cubicBezTo>
                  <a:pt x="280" y="136"/>
                  <a:pt x="232" y="48"/>
                  <a:pt x="200" y="24"/>
                </a:cubicBezTo>
                <a:cubicBezTo>
                  <a:pt x="168" y="0"/>
                  <a:pt x="136" y="16"/>
                  <a:pt x="104"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8" name="Freeform 6"/>
          <p:cNvSpPr>
            <a:spLocks/>
          </p:cNvSpPr>
          <p:nvPr/>
        </p:nvSpPr>
        <p:spPr bwMode="auto">
          <a:xfrm>
            <a:off x="4000500" y="5080000"/>
            <a:ext cx="508000" cy="406400"/>
          </a:xfrm>
          <a:custGeom>
            <a:avLst/>
            <a:gdLst>
              <a:gd name="T0" fmla="*/ 168 w 320"/>
              <a:gd name="T1" fmla="*/ 16 h 256"/>
              <a:gd name="T2" fmla="*/ 24 w 320"/>
              <a:gd name="T3" fmla="*/ 64 h 256"/>
              <a:gd name="T4" fmla="*/ 24 w 320"/>
              <a:gd name="T5" fmla="*/ 208 h 256"/>
              <a:gd name="T6" fmla="*/ 72 w 320"/>
              <a:gd name="T7" fmla="*/ 256 h 256"/>
              <a:gd name="T8" fmla="*/ 216 w 320"/>
              <a:gd name="T9" fmla="*/ 208 h 256"/>
              <a:gd name="T10" fmla="*/ 312 w 320"/>
              <a:gd name="T11" fmla="*/ 112 h 256"/>
              <a:gd name="T12" fmla="*/ 264 w 320"/>
              <a:gd name="T13" fmla="*/ 16 h 256"/>
              <a:gd name="T14" fmla="*/ 168 w 320"/>
              <a:gd name="T15" fmla="*/ 16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256">
                <a:moveTo>
                  <a:pt x="168" y="16"/>
                </a:moveTo>
                <a:cubicBezTo>
                  <a:pt x="128" y="24"/>
                  <a:pt x="48" y="32"/>
                  <a:pt x="24" y="64"/>
                </a:cubicBezTo>
                <a:cubicBezTo>
                  <a:pt x="0" y="96"/>
                  <a:pt x="16" y="176"/>
                  <a:pt x="24" y="208"/>
                </a:cubicBezTo>
                <a:cubicBezTo>
                  <a:pt x="32" y="240"/>
                  <a:pt x="40" y="256"/>
                  <a:pt x="72" y="256"/>
                </a:cubicBezTo>
                <a:cubicBezTo>
                  <a:pt x="104" y="256"/>
                  <a:pt x="176" y="232"/>
                  <a:pt x="216" y="208"/>
                </a:cubicBezTo>
                <a:cubicBezTo>
                  <a:pt x="256" y="184"/>
                  <a:pt x="304" y="144"/>
                  <a:pt x="312" y="112"/>
                </a:cubicBezTo>
                <a:cubicBezTo>
                  <a:pt x="320" y="80"/>
                  <a:pt x="288" y="32"/>
                  <a:pt x="264" y="16"/>
                </a:cubicBezTo>
                <a:cubicBezTo>
                  <a:pt x="240" y="0"/>
                  <a:pt x="208" y="8"/>
                  <a:pt x="168"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9" name="Freeform 7"/>
          <p:cNvSpPr>
            <a:spLocks/>
          </p:cNvSpPr>
          <p:nvPr/>
        </p:nvSpPr>
        <p:spPr bwMode="auto">
          <a:xfrm>
            <a:off x="4191000" y="2794000"/>
            <a:ext cx="241300" cy="533400"/>
          </a:xfrm>
          <a:custGeom>
            <a:avLst/>
            <a:gdLst>
              <a:gd name="T0" fmla="*/ 48 w 152"/>
              <a:gd name="T1" fmla="*/ 16 h 336"/>
              <a:gd name="T2" fmla="*/ 0 w 152"/>
              <a:gd name="T3" fmla="*/ 112 h 336"/>
              <a:gd name="T4" fmla="*/ 48 w 152"/>
              <a:gd name="T5" fmla="*/ 304 h 336"/>
              <a:gd name="T6" fmla="*/ 96 w 152"/>
              <a:gd name="T7" fmla="*/ 304 h 336"/>
              <a:gd name="T8" fmla="*/ 144 w 152"/>
              <a:gd name="T9" fmla="*/ 208 h 336"/>
              <a:gd name="T10" fmla="*/ 144 w 152"/>
              <a:gd name="T11" fmla="*/ 112 h 336"/>
              <a:gd name="T12" fmla="*/ 96 w 152"/>
              <a:gd name="T13" fmla="*/ 16 h 336"/>
              <a:gd name="T14" fmla="*/ 48 w 152"/>
              <a:gd name="T15" fmla="*/ 1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336">
                <a:moveTo>
                  <a:pt x="48" y="16"/>
                </a:moveTo>
                <a:cubicBezTo>
                  <a:pt x="32" y="32"/>
                  <a:pt x="0" y="64"/>
                  <a:pt x="0" y="112"/>
                </a:cubicBezTo>
                <a:cubicBezTo>
                  <a:pt x="0" y="160"/>
                  <a:pt x="32" y="272"/>
                  <a:pt x="48" y="304"/>
                </a:cubicBezTo>
                <a:cubicBezTo>
                  <a:pt x="64" y="336"/>
                  <a:pt x="80" y="320"/>
                  <a:pt x="96" y="304"/>
                </a:cubicBezTo>
                <a:cubicBezTo>
                  <a:pt x="112" y="288"/>
                  <a:pt x="136" y="240"/>
                  <a:pt x="144" y="208"/>
                </a:cubicBezTo>
                <a:cubicBezTo>
                  <a:pt x="152" y="176"/>
                  <a:pt x="152" y="144"/>
                  <a:pt x="144" y="112"/>
                </a:cubicBezTo>
                <a:cubicBezTo>
                  <a:pt x="136" y="80"/>
                  <a:pt x="112" y="32"/>
                  <a:pt x="96" y="16"/>
                </a:cubicBezTo>
                <a:cubicBezTo>
                  <a:pt x="80" y="0"/>
                  <a:pt x="64" y="0"/>
                  <a:pt x="48"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0" name="Freeform 8"/>
          <p:cNvSpPr>
            <a:spLocks/>
          </p:cNvSpPr>
          <p:nvPr/>
        </p:nvSpPr>
        <p:spPr bwMode="auto">
          <a:xfrm>
            <a:off x="5168900" y="2806700"/>
            <a:ext cx="177800" cy="482600"/>
          </a:xfrm>
          <a:custGeom>
            <a:avLst/>
            <a:gdLst>
              <a:gd name="T0" fmla="*/ 56 w 112"/>
              <a:gd name="T1" fmla="*/ 8 h 304"/>
              <a:gd name="T2" fmla="*/ 8 w 112"/>
              <a:gd name="T3" fmla="*/ 56 h 304"/>
              <a:gd name="T4" fmla="*/ 8 w 112"/>
              <a:gd name="T5" fmla="*/ 200 h 304"/>
              <a:gd name="T6" fmla="*/ 56 w 112"/>
              <a:gd name="T7" fmla="*/ 296 h 304"/>
              <a:gd name="T8" fmla="*/ 104 w 112"/>
              <a:gd name="T9" fmla="*/ 248 h 304"/>
              <a:gd name="T10" fmla="*/ 104 w 112"/>
              <a:gd name="T11" fmla="*/ 104 h 304"/>
              <a:gd name="T12" fmla="*/ 56 w 112"/>
              <a:gd name="T13" fmla="*/ 8 h 304"/>
            </a:gdLst>
            <a:ahLst/>
            <a:cxnLst>
              <a:cxn ang="0">
                <a:pos x="T0" y="T1"/>
              </a:cxn>
              <a:cxn ang="0">
                <a:pos x="T2" y="T3"/>
              </a:cxn>
              <a:cxn ang="0">
                <a:pos x="T4" y="T5"/>
              </a:cxn>
              <a:cxn ang="0">
                <a:pos x="T6" y="T7"/>
              </a:cxn>
              <a:cxn ang="0">
                <a:pos x="T8" y="T9"/>
              </a:cxn>
              <a:cxn ang="0">
                <a:pos x="T10" y="T11"/>
              </a:cxn>
              <a:cxn ang="0">
                <a:pos x="T12" y="T13"/>
              </a:cxn>
            </a:cxnLst>
            <a:rect l="0" t="0" r="r" b="b"/>
            <a:pathLst>
              <a:path w="112" h="304">
                <a:moveTo>
                  <a:pt x="56" y="8"/>
                </a:moveTo>
                <a:cubicBezTo>
                  <a:pt x="40" y="0"/>
                  <a:pt x="16" y="24"/>
                  <a:pt x="8" y="56"/>
                </a:cubicBezTo>
                <a:cubicBezTo>
                  <a:pt x="0" y="88"/>
                  <a:pt x="0" y="160"/>
                  <a:pt x="8" y="200"/>
                </a:cubicBezTo>
                <a:cubicBezTo>
                  <a:pt x="16" y="240"/>
                  <a:pt x="40" y="288"/>
                  <a:pt x="56" y="296"/>
                </a:cubicBezTo>
                <a:cubicBezTo>
                  <a:pt x="72" y="304"/>
                  <a:pt x="96" y="280"/>
                  <a:pt x="104" y="248"/>
                </a:cubicBezTo>
                <a:cubicBezTo>
                  <a:pt x="112" y="216"/>
                  <a:pt x="112" y="144"/>
                  <a:pt x="104" y="104"/>
                </a:cubicBezTo>
                <a:cubicBezTo>
                  <a:pt x="96" y="64"/>
                  <a:pt x="72" y="16"/>
                  <a:pt x="56" y="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1" name="Freeform 9"/>
          <p:cNvSpPr>
            <a:spLocks/>
          </p:cNvSpPr>
          <p:nvPr/>
        </p:nvSpPr>
        <p:spPr bwMode="auto">
          <a:xfrm>
            <a:off x="4165600" y="1676400"/>
            <a:ext cx="254000" cy="533400"/>
          </a:xfrm>
          <a:custGeom>
            <a:avLst/>
            <a:gdLst>
              <a:gd name="T0" fmla="*/ 64 w 160"/>
              <a:gd name="T1" fmla="*/ 32 h 368"/>
              <a:gd name="T2" fmla="*/ 16 w 160"/>
              <a:gd name="T3" fmla="*/ 80 h 368"/>
              <a:gd name="T4" fmla="*/ 16 w 160"/>
              <a:gd name="T5" fmla="*/ 224 h 368"/>
              <a:gd name="T6" fmla="*/ 112 w 160"/>
              <a:gd name="T7" fmla="*/ 368 h 368"/>
              <a:gd name="T8" fmla="*/ 160 w 160"/>
              <a:gd name="T9" fmla="*/ 224 h 368"/>
              <a:gd name="T10" fmla="*/ 112 w 160"/>
              <a:gd name="T11" fmla="*/ 32 h 368"/>
              <a:gd name="T12" fmla="*/ 64 w 160"/>
              <a:gd name="T13" fmla="*/ 32 h 368"/>
            </a:gdLst>
            <a:ahLst/>
            <a:cxnLst>
              <a:cxn ang="0">
                <a:pos x="T0" y="T1"/>
              </a:cxn>
              <a:cxn ang="0">
                <a:pos x="T2" y="T3"/>
              </a:cxn>
              <a:cxn ang="0">
                <a:pos x="T4" y="T5"/>
              </a:cxn>
              <a:cxn ang="0">
                <a:pos x="T6" y="T7"/>
              </a:cxn>
              <a:cxn ang="0">
                <a:pos x="T8" y="T9"/>
              </a:cxn>
              <a:cxn ang="0">
                <a:pos x="T10" y="T11"/>
              </a:cxn>
              <a:cxn ang="0">
                <a:pos x="T12" y="T13"/>
              </a:cxn>
            </a:cxnLst>
            <a:rect l="0" t="0" r="r" b="b"/>
            <a:pathLst>
              <a:path w="160" h="368">
                <a:moveTo>
                  <a:pt x="64" y="32"/>
                </a:moveTo>
                <a:cubicBezTo>
                  <a:pt x="48" y="40"/>
                  <a:pt x="24" y="48"/>
                  <a:pt x="16" y="80"/>
                </a:cubicBezTo>
                <a:cubicBezTo>
                  <a:pt x="8" y="112"/>
                  <a:pt x="0" y="176"/>
                  <a:pt x="16" y="224"/>
                </a:cubicBezTo>
                <a:cubicBezTo>
                  <a:pt x="32" y="272"/>
                  <a:pt x="88" y="368"/>
                  <a:pt x="112" y="368"/>
                </a:cubicBezTo>
                <a:cubicBezTo>
                  <a:pt x="136" y="368"/>
                  <a:pt x="160" y="280"/>
                  <a:pt x="160" y="224"/>
                </a:cubicBezTo>
                <a:cubicBezTo>
                  <a:pt x="160" y="168"/>
                  <a:pt x="128" y="64"/>
                  <a:pt x="112" y="32"/>
                </a:cubicBezTo>
                <a:cubicBezTo>
                  <a:pt x="96" y="0"/>
                  <a:pt x="80" y="24"/>
                  <a:pt x="64" y="32"/>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2" name="Freeform 10"/>
          <p:cNvSpPr>
            <a:spLocks/>
          </p:cNvSpPr>
          <p:nvPr/>
        </p:nvSpPr>
        <p:spPr bwMode="auto">
          <a:xfrm>
            <a:off x="5092700" y="1752600"/>
            <a:ext cx="177800" cy="457200"/>
          </a:xfrm>
          <a:custGeom>
            <a:avLst/>
            <a:gdLst>
              <a:gd name="T0" fmla="*/ 56 w 112"/>
              <a:gd name="T1" fmla="*/ 0 h 336"/>
              <a:gd name="T2" fmla="*/ 8 w 112"/>
              <a:gd name="T3" fmla="*/ 48 h 336"/>
              <a:gd name="T4" fmla="*/ 8 w 112"/>
              <a:gd name="T5" fmla="*/ 192 h 336"/>
              <a:gd name="T6" fmla="*/ 56 w 112"/>
              <a:gd name="T7" fmla="*/ 336 h 336"/>
              <a:gd name="T8" fmla="*/ 104 w 112"/>
              <a:gd name="T9" fmla="*/ 192 h 336"/>
              <a:gd name="T10" fmla="*/ 104 w 112"/>
              <a:gd name="T11" fmla="*/ 48 h 336"/>
              <a:gd name="T12" fmla="*/ 56 w 112"/>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112" h="336">
                <a:moveTo>
                  <a:pt x="56" y="0"/>
                </a:moveTo>
                <a:cubicBezTo>
                  <a:pt x="40" y="0"/>
                  <a:pt x="16" y="16"/>
                  <a:pt x="8" y="48"/>
                </a:cubicBezTo>
                <a:cubicBezTo>
                  <a:pt x="0" y="80"/>
                  <a:pt x="0" y="144"/>
                  <a:pt x="8" y="192"/>
                </a:cubicBezTo>
                <a:cubicBezTo>
                  <a:pt x="16" y="240"/>
                  <a:pt x="40" y="336"/>
                  <a:pt x="56" y="336"/>
                </a:cubicBezTo>
                <a:cubicBezTo>
                  <a:pt x="72" y="336"/>
                  <a:pt x="96" y="240"/>
                  <a:pt x="104" y="192"/>
                </a:cubicBezTo>
                <a:cubicBezTo>
                  <a:pt x="112" y="144"/>
                  <a:pt x="112" y="80"/>
                  <a:pt x="104" y="48"/>
                </a:cubicBezTo>
                <a:cubicBezTo>
                  <a:pt x="96" y="16"/>
                  <a:pt x="72" y="0"/>
                  <a:pt x="56" y="0"/>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Freeform 11"/>
          <p:cNvSpPr>
            <a:spLocks/>
          </p:cNvSpPr>
          <p:nvPr/>
        </p:nvSpPr>
        <p:spPr bwMode="auto">
          <a:xfrm>
            <a:off x="4089400" y="647700"/>
            <a:ext cx="177800" cy="495300"/>
          </a:xfrm>
          <a:custGeom>
            <a:avLst/>
            <a:gdLst>
              <a:gd name="T0" fmla="*/ 8 w 112"/>
              <a:gd name="T1" fmla="*/ 24 h 400"/>
              <a:gd name="T2" fmla="*/ 8 w 112"/>
              <a:gd name="T3" fmla="*/ 168 h 400"/>
              <a:gd name="T4" fmla="*/ 56 w 112"/>
              <a:gd name="T5" fmla="*/ 360 h 400"/>
              <a:gd name="T6" fmla="*/ 104 w 112"/>
              <a:gd name="T7" fmla="*/ 360 h 400"/>
              <a:gd name="T8" fmla="*/ 104 w 112"/>
              <a:gd name="T9" fmla="*/ 120 h 400"/>
              <a:gd name="T10" fmla="*/ 56 w 112"/>
              <a:gd name="T11" fmla="*/ 24 h 400"/>
              <a:gd name="T12" fmla="*/ 8 w 112"/>
              <a:gd name="T13" fmla="*/ 24 h 400"/>
            </a:gdLst>
            <a:ahLst/>
            <a:cxnLst>
              <a:cxn ang="0">
                <a:pos x="T0" y="T1"/>
              </a:cxn>
              <a:cxn ang="0">
                <a:pos x="T2" y="T3"/>
              </a:cxn>
              <a:cxn ang="0">
                <a:pos x="T4" y="T5"/>
              </a:cxn>
              <a:cxn ang="0">
                <a:pos x="T6" y="T7"/>
              </a:cxn>
              <a:cxn ang="0">
                <a:pos x="T8" y="T9"/>
              </a:cxn>
              <a:cxn ang="0">
                <a:pos x="T10" y="T11"/>
              </a:cxn>
              <a:cxn ang="0">
                <a:pos x="T12" y="T13"/>
              </a:cxn>
            </a:cxnLst>
            <a:rect l="0" t="0" r="r" b="b"/>
            <a:pathLst>
              <a:path w="112" h="400">
                <a:moveTo>
                  <a:pt x="8" y="24"/>
                </a:moveTo>
                <a:cubicBezTo>
                  <a:pt x="0" y="48"/>
                  <a:pt x="0" y="112"/>
                  <a:pt x="8" y="168"/>
                </a:cubicBezTo>
                <a:cubicBezTo>
                  <a:pt x="16" y="224"/>
                  <a:pt x="40" y="328"/>
                  <a:pt x="56" y="360"/>
                </a:cubicBezTo>
                <a:cubicBezTo>
                  <a:pt x="72" y="392"/>
                  <a:pt x="96" y="400"/>
                  <a:pt x="104" y="360"/>
                </a:cubicBezTo>
                <a:cubicBezTo>
                  <a:pt x="112" y="320"/>
                  <a:pt x="112" y="176"/>
                  <a:pt x="104" y="120"/>
                </a:cubicBezTo>
                <a:cubicBezTo>
                  <a:pt x="96" y="64"/>
                  <a:pt x="72" y="40"/>
                  <a:pt x="56" y="24"/>
                </a:cubicBezTo>
                <a:cubicBezTo>
                  <a:pt x="40" y="8"/>
                  <a:pt x="16" y="0"/>
                  <a:pt x="8"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4" name="Freeform 12"/>
          <p:cNvSpPr>
            <a:spLocks/>
          </p:cNvSpPr>
          <p:nvPr/>
        </p:nvSpPr>
        <p:spPr bwMode="auto">
          <a:xfrm>
            <a:off x="5003800" y="584200"/>
            <a:ext cx="177800" cy="482600"/>
          </a:xfrm>
          <a:custGeom>
            <a:avLst/>
            <a:gdLst>
              <a:gd name="T0" fmla="*/ 64 w 168"/>
              <a:gd name="T1" fmla="*/ 16 h 360"/>
              <a:gd name="T2" fmla="*/ 16 w 168"/>
              <a:gd name="T3" fmla="*/ 112 h 360"/>
              <a:gd name="T4" fmla="*/ 16 w 168"/>
              <a:gd name="T5" fmla="*/ 256 h 360"/>
              <a:gd name="T6" fmla="*/ 112 w 168"/>
              <a:gd name="T7" fmla="*/ 352 h 360"/>
              <a:gd name="T8" fmla="*/ 160 w 168"/>
              <a:gd name="T9" fmla="*/ 208 h 360"/>
              <a:gd name="T10" fmla="*/ 160 w 168"/>
              <a:gd name="T11" fmla="*/ 112 h 360"/>
              <a:gd name="T12" fmla="*/ 112 w 168"/>
              <a:gd name="T13" fmla="*/ 16 h 360"/>
              <a:gd name="T14" fmla="*/ 64 w 168"/>
              <a:gd name="T15" fmla="*/ 16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360">
                <a:moveTo>
                  <a:pt x="64" y="16"/>
                </a:moveTo>
                <a:cubicBezTo>
                  <a:pt x="48" y="32"/>
                  <a:pt x="24" y="72"/>
                  <a:pt x="16" y="112"/>
                </a:cubicBezTo>
                <a:cubicBezTo>
                  <a:pt x="8" y="152"/>
                  <a:pt x="0" y="216"/>
                  <a:pt x="16" y="256"/>
                </a:cubicBezTo>
                <a:cubicBezTo>
                  <a:pt x="32" y="296"/>
                  <a:pt x="88" y="360"/>
                  <a:pt x="112" y="352"/>
                </a:cubicBezTo>
                <a:cubicBezTo>
                  <a:pt x="136" y="344"/>
                  <a:pt x="152" y="248"/>
                  <a:pt x="160" y="208"/>
                </a:cubicBezTo>
                <a:cubicBezTo>
                  <a:pt x="168" y="168"/>
                  <a:pt x="168" y="144"/>
                  <a:pt x="160" y="112"/>
                </a:cubicBezTo>
                <a:cubicBezTo>
                  <a:pt x="152" y="80"/>
                  <a:pt x="128" y="32"/>
                  <a:pt x="112" y="16"/>
                </a:cubicBezTo>
                <a:cubicBezTo>
                  <a:pt x="96" y="0"/>
                  <a:pt x="80" y="0"/>
                  <a:pt x="64"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9" name="Text Box 17"/>
          <p:cNvSpPr txBox="1">
            <a:spLocks noChangeArrowheads="1"/>
          </p:cNvSpPr>
          <p:nvPr/>
        </p:nvSpPr>
        <p:spPr bwMode="auto">
          <a:xfrm>
            <a:off x="2819400" y="50434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L5</a:t>
            </a:r>
            <a:endParaRPr lang="en-AU" sz="1800" b="1">
              <a:solidFill>
                <a:srgbClr val="FFFF66"/>
              </a:solidFill>
              <a:latin typeface="Arial" charset="0"/>
            </a:endParaRPr>
          </a:p>
        </p:txBody>
      </p:sp>
    </p:spTree>
    <p:extLst>
      <p:ext uri="{BB962C8B-B14F-4D97-AF65-F5344CB8AC3E}">
        <p14:creationId xmlns:p14="http://schemas.microsoft.com/office/powerpoint/2010/main" val="353165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026"/>
          <p:cNvSpPr txBox="1">
            <a:spLocks noChangeArrowheads="1"/>
          </p:cNvSpPr>
          <p:nvPr/>
        </p:nvSpPr>
        <p:spPr bwMode="auto">
          <a:xfrm>
            <a:off x="3276600" y="1660525"/>
            <a:ext cx="32766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FF66"/>
                </a:solidFill>
                <a:latin typeface="Arial" charset="0"/>
              </a:rPr>
              <a:t>2. VERTEBRAL BODIES</a:t>
            </a:r>
          </a:p>
        </p:txBody>
      </p:sp>
    </p:spTree>
    <p:extLst>
      <p:ext uri="{BB962C8B-B14F-4D97-AF65-F5344CB8AC3E}">
        <p14:creationId xmlns:p14="http://schemas.microsoft.com/office/powerpoint/2010/main" val="102372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6200" y="136525"/>
            <a:ext cx="9067800" cy="1803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b="1">
              <a:solidFill>
                <a:srgbClr val="00FFFF"/>
              </a:solidFill>
              <a:latin typeface="Arial" charset="0"/>
            </a:endParaRPr>
          </a:p>
          <a:p>
            <a:pPr>
              <a:spcBef>
                <a:spcPct val="50000"/>
              </a:spcBef>
            </a:pPr>
            <a:r>
              <a:rPr lang="en-US" sz="1600" b="1">
                <a:solidFill>
                  <a:srgbClr val="00FFFF"/>
                </a:solidFill>
                <a:latin typeface="Arial" charset="0"/>
              </a:rPr>
              <a:t>Disregarding everything else,</a:t>
            </a:r>
          </a:p>
          <a:p>
            <a:pPr>
              <a:spcBef>
                <a:spcPct val="50000"/>
              </a:spcBef>
            </a:pPr>
            <a:endParaRPr lang="en-US" sz="1600" b="1">
              <a:solidFill>
                <a:srgbClr val="00FFFF"/>
              </a:solidFill>
              <a:latin typeface="Arial" charset="0"/>
            </a:endParaRPr>
          </a:p>
          <a:p>
            <a:pPr>
              <a:spcBef>
                <a:spcPct val="50000"/>
              </a:spcBef>
            </a:pPr>
            <a:r>
              <a:rPr lang="en-US" sz="1600" b="1">
                <a:solidFill>
                  <a:srgbClr val="00FFFF"/>
                </a:solidFill>
                <a:latin typeface="Arial" charset="0"/>
              </a:rPr>
              <a:t>find and trace the superior, lateral, and inferior margins of the vertebral bodies.</a:t>
            </a:r>
          </a:p>
          <a:p>
            <a:pPr>
              <a:spcBef>
                <a:spcPct val="50000"/>
              </a:spcBef>
            </a:pPr>
            <a:endParaRPr lang="en-US" sz="1600" b="1">
              <a:solidFill>
                <a:srgbClr val="00FFFF"/>
              </a:solidFill>
              <a:latin typeface="Arial" charset="0"/>
            </a:endParaRPr>
          </a:p>
        </p:txBody>
      </p:sp>
    </p:spTree>
    <p:extLst>
      <p:ext uri="{BB962C8B-B14F-4D97-AF65-F5344CB8AC3E}">
        <p14:creationId xmlns:p14="http://schemas.microsoft.com/office/powerpoint/2010/main" val="132666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92165" name="Text Box 5"/>
          <p:cNvSpPr txBox="1">
            <a:spLocks noChangeArrowheads="1"/>
          </p:cNvSpPr>
          <p:nvPr/>
        </p:nvSpPr>
        <p:spPr bwMode="auto">
          <a:xfrm>
            <a:off x="2819400" y="685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L1</a:t>
            </a:r>
            <a:endParaRPr lang="en-AU" sz="1800" b="1">
              <a:solidFill>
                <a:srgbClr val="FFFF66"/>
              </a:solidFill>
              <a:latin typeface="Arial" charset="0"/>
            </a:endParaRPr>
          </a:p>
        </p:txBody>
      </p:sp>
      <p:sp>
        <p:nvSpPr>
          <p:cNvPr id="92166" name="Freeform 6"/>
          <p:cNvSpPr>
            <a:spLocks/>
          </p:cNvSpPr>
          <p:nvPr/>
        </p:nvSpPr>
        <p:spPr bwMode="auto">
          <a:xfrm>
            <a:off x="3911600" y="457200"/>
            <a:ext cx="1536700" cy="952500"/>
          </a:xfrm>
          <a:custGeom>
            <a:avLst/>
            <a:gdLst>
              <a:gd name="T0" fmla="*/ 464 w 968"/>
              <a:gd name="T1" fmla="*/ 48 h 600"/>
              <a:gd name="T2" fmla="*/ 224 w 968"/>
              <a:gd name="T3" fmla="*/ 48 h 600"/>
              <a:gd name="T4" fmla="*/ 80 w 968"/>
              <a:gd name="T5" fmla="*/ 48 h 600"/>
              <a:gd name="T6" fmla="*/ 128 w 968"/>
              <a:gd name="T7" fmla="*/ 288 h 600"/>
              <a:gd name="T8" fmla="*/ 32 w 968"/>
              <a:gd name="T9" fmla="*/ 432 h 600"/>
              <a:gd name="T10" fmla="*/ 32 w 968"/>
              <a:gd name="T11" fmla="*/ 576 h 600"/>
              <a:gd name="T12" fmla="*/ 224 w 968"/>
              <a:gd name="T13" fmla="*/ 576 h 600"/>
              <a:gd name="T14" fmla="*/ 704 w 968"/>
              <a:gd name="T15" fmla="*/ 576 h 600"/>
              <a:gd name="T16" fmla="*/ 944 w 968"/>
              <a:gd name="T17" fmla="*/ 528 h 600"/>
              <a:gd name="T18" fmla="*/ 848 w 968"/>
              <a:gd name="T19" fmla="*/ 240 h 600"/>
              <a:gd name="T20" fmla="*/ 896 w 968"/>
              <a:gd name="T21" fmla="*/ 48 h 600"/>
              <a:gd name="T22" fmla="*/ 752 w 968"/>
              <a:gd name="T23" fmla="*/ 0 h 600"/>
              <a:gd name="T24" fmla="*/ 464 w 968"/>
              <a:gd name="T25" fmla="*/ 4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8" h="600">
                <a:moveTo>
                  <a:pt x="464" y="48"/>
                </a:moveTo>
                <a:cubicBezTo>
                  <a:pt x="376" y="56"/>
                  <a:pt x="288" y="48"/>
                  <a:pt x="224" y="48"/>
                </a:cubicBezTo>
                <a:cubicBezTo>
                  <a:pt x="160" y="48"/>
                  <a:pt x="96" y="8"/>
                  <a:pt x="80" y="48"/>
                </a:cubicBezTo>
                <a:cubicBezTo>
                  <a:pt x="64" y="88"/>
                  <a:pt x="136" y="224"/>
                  <a:pt x="128" y="288"/>
                </a:cubicBezTo>
                <a:cubicBezTo>
                  <a:pt x="120" y="352"/>
                  <a:pt x="48" y="384"/>
                  <a:pt x="32" y="432"/>
                </a:cubicBezTo>
                <a:cubicBezTo>
                  <a:pt x="16" y="480"/>
                  <a:pt x="0" y="552"/>
                  <a:pt x="32" y="576"/>
                </a:cubicBezTo>
                <a:cubicBezTo>
                  <a:pt x="64" y="600"/>
                  <a:pt x="112" y="576"/>
                  <a:pt x="224" y="576"/>
                </a:cubicBezTo>
                <a:cubicBezTo>
                  <a:pt x="336" y="576"/>
                  <a:pt x="584" y="584"/>
                  <a:pt x="704" y="576"/>
                </a:cubicBezTo>
                <a:cubicBezTo>
                  <a:pt x="824" y="568"/>
                  <a:pt x="920" y="584"/>
                  <a:pt x="944" y="528"/>
                </a:cubicBezTo>
                <a:cubicBezTo>
                  <a:pt x="968" y="472"/>
                  <a:pt x="856" y="320"/>
                  <a:pt x="848" y="240"/>
                </a:cubicBezTo>
                <a:cubicBezTo>
                  <a:pt x="840" y="160"/>
                  <a:pt x="912" y="88"/>
                  <a:pt x="896" y="48"/>
                </a:cubicBezTo>
                <a:cubicBezTo>
                  <a:pt x="880" y="8"/>
                  <a:pt x="816" y="0"/>
                  <a:pt x="752" y="0"/>
                </a:cubicBezTo>
                <a:cubicBezTo>
                  <a:pt x="688" y="0"/>
                  <a:pt x="552" y="40"/>
                  <a:pt x="464" y="4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548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96259" name="Text Box 3"/>
          <p:cNvSpPr txBox="1">
            <a:spLocks noChangeArrowheads="1"/>
          </p:cNvSpPr>
          <p:nvPr/>
        </p:nvSpPr>
        <p:spPr bwMode="auto">
          <a:xfrm>
            <a:off x="2819400" y="685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L1</a:t>
            </a:r>
            <a:endParaRPr lang="en-AU" sz="1800" b="1">
              <a:solidFill>
                <a:srgbClr val="FFFF66"/>
              </a:solidFill>
              <a:latin typeface="Arial" charset="0"/>
            </a:endParaRPr>
          </a:p>
        </p:txBody>
      </p:sp>
      <p:sp>
        <p:nvSpPr>
          <p:cNvPr id="96260" name="Freeform 4"/>
          <p:cNvSpPr>
            <a:spLocks/>
          </p:cNvSpPr>
          <p:nvPr/>
        </p:nvSpPr>
        <p:spPr bwMode="auto">
          <a:xfrm>
            <a:off x="3911600" y="457200"/>
            <a:ext cx="1536700" cy="952500"/>
          </a:xfrm>
          <a:custGeom>
            <a:avLst/>
            <a:gdLst>
              <a:gd name="T0" fmla="*/ 464 w 968"/>
              <a:gd name="T1" fmla="*/ 48 h 600"/>
              <a:gd name="T2" fmla="*/ 224 w 968"/>
              <a:gd name="T3" fmla="*/ 48 h 600"/>
              <a:gd name="T4" fmla="*/ 80 w 968"/>
              <a:gd name="T5" fmla="*/ 48 h 600"/>
              <a:gd name="T6" fmla="*/ 128 w 968"/>
              <a:gd name="T7" fmla="*/ 288 h 600"/>
              <a:gd name="T8" fmla="*/ 32 w 968"/>
              <a:gd name="T9" fmla="*/ 432 h 600"/>
              <a:gd name="T10" fmla="*/ 32 w 968"/>
              <a:gd name="T11" fmla="*/ 576 h 600"/>
              <a:gd name="T12" fmla="*/ 224 w 968"/>
              <a:gd name="T13" fmla="*/ 576 h 600"/>
              <a:gd name="T14" fmla="*/ 704 w 968"/>
              <a:gd name="T15" fmla="*/ 576 h 600"/>
              <a:gd name="T16" fmla="*/ 944 w 968"/>
              <a:gd name="T17" fmla="*/ 528 h 600"/>
              <a:gd name="T18" fmla="*/ 848 w 968"/>
              <a:gd name="T19" fmla="*/ 240 h 600"/>
              <a:gd name="T20" fmla="*/ 896 w 968"/>
              <a:gd name="T21" fmla="*/ 48 h 600"/>
              <a:gd name="T22" fmla="*/ 752 w 968"/>
              <a:gd name="T23" fmla="*/ 0 h 600"/>
              <a:gd name="T24" fmla="*/ 464 w 968"/>
              <a:gd name="T25" fmla="*/ 4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8" h="600">
                <a:moveTo>
                  <a:pt x="464" y="48"/>
                </a:moveTo>
                <a:cubicBezTo>
                  <a:pt x="376" y="56"/>
                  <a:pt x="288" y="48"/>
                  <a:pt x="224" y="48"/>
                </a:cubicBezTo>
                <a:cubicBezTo>
                  <a:pt x="160" y="48"/>
                  <a:pt x="96" y="8"/>
                  <a:pt x="80" y="48"/>
                </a:cubicBezTo>
                <a:cubicBezTo>
                  <a:pt x="64" y="88"/>
                  <a:pt x="136" y="224"/>
                  <a:pt x="128" y="288"/>
                </a:cubicBezTo>
                <a:cubicBezTo>
                  <a:pt x="120" y="352"/>
                  <a:pt x="48" y="384"/>
                  <a:pt x="32" y="432"/>
                </a:cubicBezTo>
                <a:cubicBezTo>
                  <a:pt x="16" y="480"/>
                  <a:pt x="0" y="552"/>
                  <a:pt x="32" y="576"/>
                </a:cubicBezTo>
                <a:cubicBezTo>
                  <a:pt x="64" y="600"/>
                  <a:pt x="112" y="576"/>
                  <a:pt x="224" y="576"/>
                </a:cubicBezTo>
                <a:cubicBezTo>
                  <a:pt x="336" y="576"/>
                  <a:pt x="584" y="584"/>
                  <a:pt x="704" y="576"/>
                </a:cubicBezTo>
                <a:cubicBezTo>
                  <a:pt x="824" y="568"/>
                  <a:pt x="920" y="584"/>
                  <a:pt x="944" y="528"/>
                </a:cubicBezTo>
                <a:cubicBezTo>
                  <a:pt x="968" y="472"/>
                  <a:pt x="856" y="320"/>
                  <a:pt x="848" y="240"/>
                </a:cubicBezTo>
                <a:cubicBezTo>
                  <a:pt x="840" y="160"/>
                  <a:pt x="912" y="88"/>
                  <a:pt x="896" y="48"/>
                </a:cubicBezTo>
                <a:cubicBezTo>
                  <a:pt x="880" y="8"/>
                  <a:pt x="816" y="0"/>
                  <a:pt x="752" y="0"/>
                </a:cubicBezTo>
                <a:cubicBezTo>
                  <a:pt x="688" y="0"/>
                  <a:pt x="552" y="40"/>
                  <a:pt x="464" y="4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5" name="Text Box 9"/>
          <p:cNvSpPr txBox="1">
            <a:spLocks noChangeArrowheads="1"/>
          </p:cNvSpPr>
          <p:nvPr/>
        </p:nvSpPr>
        <p:spPr bwMode="auto">
          <a:xfrm>
            <a:off x="2819400" y="1828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L2</a:t>
            </a:r>
            <a:endParaRPr lang="en-AU" sz="1800" b="1">
              <a:solidFill>
                <a:srgbClr val="FFFF66"/>
              </a:solidFill>
              <a:latin typeface="Arial" charset="0"/>
            </a:endParaRPr>
          </a:p>
        </p:txBody>
      </p:sp>
      <p:sp>
        <p:nvSpPr>
          <p:cNvPr id="96274" name="Freeform 18"/>
          <p:cNvSpPr>
            <a:spLocks/>
          </p:cNvSpPr>
          <p:nvPr/>
        </p:nvSpPr>
        <p:spPr bwMode="auto">
          <a:xfrm>
            <a:off x="4025900" y="1562100"/>
            <a:ext cx="1473200" cy="863600"/>
          </a:xfrm>
          <a:custGeom>
            <a:avLst/>
            <a:gdLst>
              <a:gd name="T0" fmla="*/ 488 w 928"/>
              <a:gd name="T1" fmla="*/ 24 h 544"/>
              <a:gd name="T2" fmla="*/ 296 w 928"/>
              <a:gd name="T3" fmla="*/ 24 h 544"/>
              <a:gd name="T4" fmla="*/ 104 w 928"/>
              <a:gd name="T5" fmla="*/ 24 h 544"/>
              <a:gd name="T6" fmla="*/ 8 w 928"/>
              <a:gd name="T7" fmla="*/ 24 h 544"/>
              <a:gd name="T8" fmla="*/ 56 w 928"/>
              <a:gd name="T9" fmla="*/ 168 h 544"/>
              <a:gd name="T10" fmla="*/ 104 w 928"/>
              <a:gd name="T11" fmla="*/ 264 h 544"/>
              <a:gd name="T12" fmla="*/ 8 w 928"/>
              <a:gd name="T13" fmla="*/ 504 h 544"/>
              <a:gd name="T14" fmla="*/ 104 w 928"/>
              <a:gd name="T15" fmla="*/ 504 h 544"/>
              <a:gd name="T16" fmla="*/ 344 w 928"/>
              <a:gd name="T17" fmla="*/ 504 h 544"/>
              <a:gd name="T18" fmla="*/ 632 w 928"/>
              <a:gd name="T19" fmla="*/ 504 h 544"/>
              <a:gd name="T20" fmla="*/ 824 w 928"/>
              <a:gd name="T21" fmla="*/ 504 h 544"/>
              <a:gd name="T22" fmla="*/ 920 w 928"/>
              <a:gd name="T23" fmla="*/ 456 h 544"/>
              <a:gd name="T24" fmla="*/ 872 w 928"/>
              <a:gd name="T25" fmla="*/ 408 h 544"/>
              <a:gd name="T26" fmla="*/ 824 w 928"/>
              <a:gd name="T27" fmla="*/ 264 h 544"/>
              <a:gd name="T28" fmla="*/ 872 w 928"/>
              <a:gd name="T29" fmla="*/ 120 h 544"/>
              <a:gd name="T30" fmla="*/ 920 w 928"/>
              <a:gd name="T31" fmla="*/ 24 h 544"/>
              <a:gd name="T32" fmla="*/ 824 w 928"/>
              <a:gd name="T33" fmla="*/ 24 h 544"/>
              <a:gd name="T34" fmla="*/ 680 w 928"/>
              <a:gd name="T35" fmla="*/ 24 h 544"/>
              <a:gd name="T36" fmla="*/ 488 w 928"/>
              <a:gd name="T37" fmla="*/ 2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8" h="544">
                <a:moveTo>
                  <a:pt x="488" y="24"/>
                </a:moveTo>
                <a:cubicBezTo>
                  <a:pt x="424" y="24"/>
                  <a:pt x="360" y="24"/>
                  <a:pt x="296" y="24"/>
                </a:cubicBezTo>
                <a:cubicBezTo>
                  <a:pt x="232" y="24"/>
                  <a:pt x="152" y="24"/>
                  <a:pt x="104" y="24"/>
                </a:cubicBezTo>
                <a:cubicBezTo>
                  <a:pt x="56" y="24"/>
                  <a:pt x="16" y="0"/>
                  <a:pt x="8" y="24"/>
                </a:cubicBezTo>
                <a:cubicBezTo>
                  <a:pt x="0" y="48"/>
                  <a:pt x="40" y="128"/>
                  <a:pt x="56" y="168"/>
                </a:cubicBezTo>
                <a:cubicBezTo>
                  <a:pt x="72" y="208"/>
                  <a:pt x="112" y="208"/>
                  <a:pt x="104" y="264"/>
                </a:cubicBezTo>
                <a:cubicBezTo>
                  <a:pt x="96" y="320"/>
                  <a:pt x="8" y="464"/>
                  <a:pt x="8" y="504"/>
                </a:cubicBezTo>
                <a:cubicBezTo>
                  <a:pt x="8" y="544"/>
                  <a:pt x="48" y="504"/>
                  <a:pt x="104" y="504"/>
                </a:cubicBezTo>
                <a:cubicBezTo>
                  <a:pt x="160" y="504"/>
                  <a:pt x="256" y="504"/>
                  <a:pt x="344" y="504"/>
                </a:cubicBezTo>
                <a:cubicBezTo>
                  <a:pt x="432" y="504"/>
                  <a:pt x="552" y="504"/>
                  <a:pt x="632" y="504"/>
                </a:cubicBezTo>
                <a:cubicBezTo>
                  <a:pt x="712" y="504"/>
                  <a:pt x="776" y="512"/>
                  <a:pt x="824" y="504"/>
                </a:cubicBezTo>
                <a:cubicBezTo>
                  <a:pt x="872" y="496"/>
                  <a:pt x="912" y="472"/>
                  <a:pt x="920" y="456"/>
                </a:cubicBezTo>
                <a:cubicBezTo>
                  <a:pt x="928" y="440"/>
                  <a:pt x="888" y="440"/>
                  <a:pt x="872" y="408"/>
                </a:cubicBezTo>
                <a:cubicBezTo>
                  <a:pt x="856" y="376"/>
                  <a:pt x="824" y="312"/>
                  <a:pt x="824" y="264"/>
                </a:cubicBezTo>
                <a:cubicBezTo>
                  <a:pt x="824" y="216"/>
                  <a:pt x="856" y="160"/>
                  <a:pt x="872" y="120"/>
                </a:cubicBezTo>
                <a:cubicBezTo>
                  <a:pt x="888" y="80"/>
                  <a:pt x="928" y="40"/>
                  <a:pt x="920" y="24"/>
                </a:cubicBezTo>
                <a:cubicBezTo>
                  <a:pt x="912" y="8"/>
                  <a:pt x="864" y="24"/>
                  <a:pt x="824" y="24"/>
                </a:cubicBezTo>
                <a:cubicBezTo>
                  <a:pt x="784" y="24"/>
                  <a:pt x="736" y="24"/>
                  <a:pt x="680" y="24"/>
                </a:cubicBezTo>
                <a:cubicBezTo>
                  <a:pt x="624" y="24"/>
                  <a:pt x="552" y="24"/>
                  <a:pt x="488"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2273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98307" name="Text Box 3"/>
          <p:cNvSpPr txBox="1">
            <a:spLocks noChangeArrowheads="1"/>
          </p:cNvSpPr>
          <p:nvPr/>
        </p:nvSpPr>
        <p:spPr bwMode="auto">
          <a:xfrm>
            <a:off x="2819400" y="685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L1</a:t>
            </a:r>
            <a:endParaRPr lang="en-AU" sz="1800" b="1">
              <a:solidFill>
                <a:srgbClr val="FFFF66"/>
              </a:solidFill>
              <a:latin typeface="Arial" charset="0"/>
            </a:endParaRPr>
          </a:p>
        </p:txBody>
      </p:sp>
      <p:sp>
        <p:nvSpPr>
          <p:cNvPr id="98308" name="Freeform 4"/>
          <p:cNvSpPr>
            <a:spLocks/>
          </p:cNvSpPr>
          <p:nvPr/>
        </p:nvSpPr>
        <p:spPr bwMode="auto">
          <a:xfrm>
            <a:off x="3911600" y="457200"/>
            <a:ext cx="1536700" cy="952500"/>
          </a:xfrm>
          <a:custGeom>
            <a:avLst/>
            <a:gdLst>
              <a:gd name="T0" fmla="*/ 464 w 968"/>
              <a:gd name="T1" fmla="*/ 48 h 600"/>
              <a:gd name="T2" fmla="*/ 224 w 968"/>
              <a:gd name="T3" fmla="*/ 48 h 600"/>
              <a:gd name="T4" fmla="*/ 80 w 968"/>
              <a:gd name="T5" fmla="*/ 48 h 600"/>
              <a:gd name="T6" fmla="*/ 128 w 968"/>
              <a:gd name="T7" fmla="*/ 288 h 600"/>
              <a:gd name="T8" fmla="*/ 32 w 968"/>
              <a:gd name="T9" fmla="*/ 432 h 600"/>
              <a:gd name="T10" fmla="*/ 32 w 968"/>
              <a:gd name="T11" fmla="*/ 576 h 600"/>
              <a:gd name="T12" fmla="*/ 224 w 968"/>
              <a:gd name="T13" fmla="*/ 576 h 600"/>
              <a:gd name="T14" fmla="*/ 704 w 968"/>
              <a:gd name="T15" fmla="*/ 576 h 600"/>
              <a:gd name="T16" fmla="*/ 944 w 968"/>
              <a:gd name="T17" fmla="*/ 528 h 600"/>
              <a:gd name="T18" fmla="*/ 848 w 968"/>
              <a:gd name="T19" fmla="*/ 240 h 600"/>
              <a:gd name="T20" fmla="*/ 896 w 968"/>
              <a:gd name="T21" fmla="*/ 48 h 600"/>
              <a:gd name="T22" fmla="*/ 752 w 968"/>
              <a:gd name="T23" fmla="*/ 0 h 600"/>
              <a:gd name="T24" fmla="*/ 464 w 968"/>
              <a:gd name="T25" fmla="*/ 4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8" h="600">
                <a:moveTo>
                  <a:pt x="464" y="48"/>
                </a:moveTo>
                <a:cubicBezTo>
                  <a:pt x="376" y="56"/>
                  <a:pt x="288" y="48"/>
                  <a:pt x="224" y="48"/>
                </a:cubicBezTo>
                <a:cubicBezTo>
                  <a:pt x="160" y="48"/>
                  <a:pt x="96" y="8"/>
                  <a:pt x="80" y="48"/>
                </a:cubicBezTo>
                <a:cubicBezTo>
                  <a:pt x="64" y="88"/>
                  <a:pt x="136" y="224"/>
                  <a:pt x="128" y="288"/>
                </a:cubicBezTo>
                <a:cubicBezTo>
                  <a:pt x="120" y="352"/>
                  <a:pt x="48" y="384"/>
                  <a:pt x="32" y="432"/>
                </a:cubicBezTo>
                <a:cubicBezTo>
                  <a:pt x="16" y="480"/>
                  <a:pt x="0" y="552"/>
                  <a:pt x="32" y="576"/>
                </a:cubicBezTo>
                <a:cubicBezTo>
                  <a:pt x="64" y="600"/>
                  <a:pt x="112" y="576"/>
                  <a:pt x="224" y="576"/>
                </a:cubicBezTo>
                <a:cubicBezTo>
                  <a:pt x="336" y="576"/>
                  <a:pt x="584" y="584"/>
                  <a:pt x="704" y="576"/>
                </a:cubicBezTo>
                <a:cubicBezTo>
                  <a:pt x="824" y="568"/>
                  <a:pt x="920" y="584"/>
                  <a:pt x="944" y="528"/>
                </a:cubicBezTo>
                <a:cubicBezTo>
                  <a:pt x="968" y="472"/>
                  <a:pt x="856" y="320"/>
                  <a:pt x="848" y="240"/>
                </a:cubicBezTo>
                <a:cubicBezTo>
                  <a:pt x="840" y="160"/>
                  <a:pt x="912" y="88"/>
                  <a:pt x="896" y="48"/>
                </a:cubicBezTo>
                <a:cubicBezTo>
                  <a:pt x="880" y="8"/>
                  <a:pt x="816" y="0"/>
                  <a:pt x="752" y="0"/>
                </a:cubicBezTo>
                <a:cubicBezTo>
                  <a:pt x="688" y="0"/>
                  <a:pt x="552" y="40"/>
                  <a:pt x="464" y="4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09" name="Freeform 5"/>
          <p:cNvSpPr>
            <a:spLocks/>
          </p:cNvSpPr>
          <p:nvPr/>
        </p:nvSpPr>
        <p:spPr bwMode="auto">
          <a:xfrm>
            <a:off x="3924300" y="2641600"/>
            <a:ext cx="1689100" cy="965200"/>
          </a:xfrm>
          <a:custGeom>
            <a:avLst/>
            <a:gdLst>
              <a:gd name="T0" fmla="*/ 504 w 1064"/>
              <a:gd name="T1" fmla="*/ 16 h 608"/>
              <a:gd name="T2" fmla="*/ 216 w 1064"/>
              <a:gd name="T3" fmla="*/ 16 h 608"/>
              <a:gd name="T4" fmla="*/ 72 w 1064"/>
              <a:gd name="T5" fmla="*/ 64 h 608"/>
              <a:gd name="T6" fmla="*/ 168 w 1064"/>
              <a:gd name="T7" fmla="*/ 256 h 608"/>
              <a:gd name="T8" fmla="*/ 72 w 1064"/>
              <a:gd name="T9" fmla="*/ 496 h 608"/>
              <a:gd name="T10" fmla="*/ 72 w 1064"/>
              <a:gd name="T11" fmla="*/ 592 h 608"/>
              <a:gd name="T12" fmla="*/ 504 w 1064"/>
              <a:gd name="T13" fmla="*/ 592 h 608"/>
              <a:gd name="T14" fmla="*/ 696 w 1064"/>
              <a:gd name="T15" fmla="*/ 592 h 608"/>
              <a:gd name="T16" fmla="*/ 1032 w 1064"/>
              <a:gd name="T17" fmla="*/ 544 h 608"/>
              <a:gd name="T18" fmla="*/ 888 w 1064"/>
              <a:gd name="T19" fmla="*/ 400 h 608"/>
              <a:gd name="T20" fmla="*/ 888 w 1064"/>
              <a:gd name="T21" fmla="*/ 208 h 608"/>
              <a:gd name="T22" fmla="*/ 984 w 1064"/>
              <a:gd name="T23" fmla="*/ 112 h 608"/>
              <a:gd name="T24" fmla="*/ 888 w 1064"/>
              <a:gd name="T25" fmla="*/ 16 h 608"/>
              <a:gd name="T26" fmla="*/ 552 w 1064"/>
              <a:gd name="T27" fmla="*/ 16 h 608"/>
              <a:gd name="T28" fmla="*/ 504 w 1064"/>
              <a:gd name="T29" fmla="*/ 1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4" h="608">
                <a:moveTo>
                  <a:pt x="504" y="16"/>
                </a:moveTo>
                <a:cubicBezTo>
                  <a:pt x="448" y="16"/>
                  <a:pt x="288" y="8"/>
                  <a:pt x="216" y="16"/>
                </a:cubicBezTo>
                <a:cubicBezTo>
                  <a:pt x="144" y="24"/>
                  <a:pt x="80" y="24"/>
                  <a:pt x="72" y="64"/>
                </a:cubicBezTo>
                <a:cubicBezTo>
                  <a:pt x="64" y="104"/>
                  <a:pt x="168" y="184"/>
                  <a:pt x="168" y="256"/>
                </a:cubicBezTo>
                <a:cubicBezTo>
                  <a:pt x="168" y="328"/>
                  <a:pt x="88" y="440"/>
                  <a:pt x="72" y="496"/>
                </a:cubicBezTo>
                <a:cubicBezTo>
                  <a:pt x="56" y="552"/>
                  <a:pt x="0" y="576"/>
                  <a:pt x="72" y="592"/>
                </a:cubicBezTo>
                <a:cubicBezTo>
                  <a:pt x="144" y="608"/>
                  <a:pt x="400" y="592"/>
                  <a:pt x="504" y="592"/>
                </a:cubicBezTo>
                <a:cubicBezTo>
                  <a:pt x="608" y="592"/>
                  <a:pt x="608" y="600"/>
                  <a:pt x="696" y="592"/>
                </a:cubicBezTo>
                <a:cubicBezTo>
                  <a:pt x="784" y="584"/>
                  <a:pt x="1000" y="576"/>
                  <a:pt x="1032" y="544"/>
                </a:cubicBezTo>
                <a:cubicBezTo>
                  <a:pt x="1064" y="512"/>
                  <a:pt x="912" y="456"/>
                  <a:pt x="888" y="400"/>
                </a:cubicBezTo>
                <a:cubicBezTo>
                  <a:pt x="864" y="344"/>
                  <a:pt x="872" y="256"/>
                  <a:pt x="888" y="208"/>
                </a:cubicBezTo>
                <a:cubicBezTo>
                  <a:pt x="904" y="160"/>
                  <a:pt x="984" y="144"/>
                  <a:pt x="984" y="112"/>
                </a:cubicBezTo>
                <a:cubicBezTo>
                  <a:pt x="984" y="80"/>
                  <a:pt x="960" y="32"/>
                  <a:pt x="888" y="16"/>
                </a:cubicBezTo>
                <a:cubicBezTo>
                  <a:pt x="816" y="0"/>
                  <a:pt x="616" y="16"/>
                  <a:pt x="552" y="16"/>
                </a:cubicBezTo>
                <a:cubicBezTo>
                  <a:pt x="488" y="16"/>
                  <a:pt x="560" y="16"/>
                  <a:pt x="504"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1" name="Text Box 7"/>
          <p:cNvSpPr txBox="1">
            <a:spLocks noChangeArrowheads="1"/>
          </p:cNvSpPr>
          <p:nvPr/>
        </p:nvSpPr>
        <p:spPr bwMode="auto">
          <a:xfrm>
            <a:off x="2819400" y="1828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L2</a:t>
            </a:r>
            <a:endParaRPr lang="en-AU" sz="1800" b="1">
              <a:solidFill>
                <a:srgbClr val="FFFF66"/>
              </a:solidFill>
              <a:latin typeface="Arial" charset="0"/>
            </a:endParaRPr>
          </a:p>
        </p:txBody>
      </p:sp>
      <p:sp>
        <p:nvSpPr>
          <p:cNvPr id="98312" name="Text Box 8"/>
          <p:cNvSpPr txBox="1">
            <a:spLocks noChangeArrowheads="1"/>
          </p:cNvSpPr>
          <p:nvPr/>
        </p:nvSpPr>
        <p:spPr bwMode="auto">
          <a:xfrm>
            <a:off x="2819400" y="28336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L3</a:t>
            </a:r>
            <a:endParaRPr lang="en-AU" sz="1800" b="1">
              <a:solidFill>
                <a:srgbClr val="FFFF66"/>
              </a:solidFill>
              <a:latin typeface="Arial" charset="0"/>
            </a:endParaRPr>
          </a:p>
        </p:txBody>
      </p:sp>
      <p:sp>
        <p:nvSpPr>
          <p:cNvPr id="98317" name="Freeform 13"/>
          <p:cNvSpPr>
            <a:spLocks/>
          </p:cNvSpPr>
          <p:nvPr/>
        </p:nvSpPr>
        <p:spPr bwMode="auto">
          <a:xfrm>
            <a:off x="4025900" y="1562100"/>
            <a:ext cx="1473200" cy="863600"/>
          </a:xfrm>
          <a:custGeom>
            <a:avLst/>
            <a:gdLst>
              <a:gd name="T0" fmla="*/ 488 w 928"/>
              <a:gd name="T1" fmla="*/ 24 h 544"/>
              <a:gd name="T2" fmla="*/ 296 w 928"/>
              <a:gd name="T3" fmla="*/ 24 h 544"/>
              <a:gd name="T4" fmla="*/ 104 w 928"/>
              <a:gd name="T5" fmla="*/ 24 h 544"/>
              <a:gd name="T6" fmla="*/ 8 w 928"/>
              <a:gd name="T7" fmla="*/ 24 h 544"/>
              <a:gd name="T8" fmla="*/ 56 w 928"/>
              <a:gd name="T9" fmla="*/ 168 h 544"/>
              <a:gd name="T10" fmla="*/ 104 w 928"/>
              <a:gd name="T11" fmla="*/ 264 h 544"/>
              <a:gd name="T12" fmla="*/ 8 w 928"/>
              <a:gd name="T13" fmla="*/ 504 h 544"/>
              <a:gd name="T14" fmla="*/ 104 w 928"/>
              <a:gd name="T15" fmla="*/ 504 h 544"/>
              <a:gd name="T16" fmla="*/ 344 w 928"/>
              <a:gd name="T17" fmla="*/ 504 h 544"/>
              <a:gd name="T18" fmla="*/ 632 w 928"/>
              <a:gd name="T19" fmla="*/ 504 h 544"/>
              <a:gd name="T20" fmla="*/ 824 w 928"/>
              <a:gd name="T21" fmla="*/ 504 h 544"/>
              <a:gd name="T22" fmla="*/ 920 w 928"/>
              <a:gd name="T23" fmla="*/ 456 h 544"/>
              <a:gd name="T24" fmla="*/ 872 w 928"/>
              <a:gd name="T25" fmla="*/ 408 h 544"/>
              <a:gd name="T26" fmla="*/ 824 w 928"/>
              <a:gd name="T27" fmla="*/ 264 h 544"/>
              <a:gd name="T28" fmla="*/ 872 w 928"/>
              <a:gd name="T29" fmla="*/ 120 h 544"/>
              <a:gd name="T30" fmla="*/ 920 w 928"/>
              <a:gd name="T31" fmla="*/ 24 h 544"/>
              <a:gd name="T32" fmla="*/ 824 w 928"/>
              <a:gd name="T33" fmla="*/ 24 h 544"/>
              <a:gd name="T34" fmla="*/ 680 w 928"/>
              <a:gd name="T35" fmla="*/ 24 h 544"/>
              <a:gd name="T36" fmla="*/ 488 w 928"/>
              <a:gd name="T37" fmla="*/ 2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8" h="544">
                <a:moveTo>
                  <a:pt x="488" y="24"/>
                </a:moveTo>
                <a:cubicBezTo>
                  <a:pt x="424" y="24"/>
                  <a:pt x="360" y="24"/>
                  <a:pt x="296" y="24"/>
                </a:cubicBezTo>
                <a:cubicBezTo>
                  <a:pt x="232" y="24"/>
                  <a:pt x="152" y="24"/>
                  <a:pt x="104" y="24"/>
                </a:cubicBezTo>
                <a:cubicBezTo>
                  <a:pt x="56" y="24"/>
                  <a:pt x="16" y="0"/>
                  <a:pt x="8" y="24"/>
                </a:cubicBezTo>
                <a:cubicBezTo>
                  <a:pt x="0" y="48"/>
                  <a:pt x="40" y="128"/>
                  <a:pt x="56" y="168"/>
                </a:cubicBezTo>
                <a:cubicBezTo>
                  <a:pt x="72" y="208"/>
                  <a:pt x="112" y="208"/>
                  <a:pt x="104" y="264"/>
                </a:cubicBezTo>
                <a:cubicBezTo>
                  <a:pt x="96" y="320"/>
                  <a:pt x="8" y="464"/>
                  <a:pt x="8" y="504"/>
                </a:cubicBezTo>
                <a:cubicBezTo>
                  <a:pt x="8" y="544"/>
                  <a:pt x="48" y="504"/>
                  <a:pt x="104" y="504"/>
                </a:cubicBezTo>
                <a:cubicBezTo>
                  <a:pt x="160" y="504"/>
                  <a:pt x="256" y="504"/>
                  <a:pt x="344" y="504"/>
                </a:cubicBezTo>
                <a:cubicBezTo>
                  <a:pt x="432" y="504"/>
                  <a:pt x="552" y="504"/>
                  <a:pt x="632" y="504"/>
                </a:cubicBezTo>
                <a:cubicBezTo>
                  <a:pt x="712" y="504"/>
                  <a:pt x="776" y="512"/>
                  <a:pt x="824" y="504"/>
                </a:cubicBezTo>
                <a:cubicBezTo>
                  <a:pt x="872" y="496"/>
                  <a:pt x="912" y="472"/>
                  <a:pt x="920" y="456"/>
                </a:cubicBezTo>
                <a:cubicBezTo>
                  <a:pt x="928" y="440"/>
                  <a:pt x="888" y="440"/>
                  <a:pt x="872" y="408"/>
                </a:cubicBezTo>
                <a:cubicBezTo>
                  <a:pt x="856" y="376"/>
                  <a:pt x="824" y="312"/>
                  <a:pt x="824" y="264"/>
                </a:cubicBezTo>
                <a:cubicBezTo>
                  <a:pt x="824" y="216"/>
                  <a:pt x="856" y="160"/>
                  <a:pt x="872" y="120"/>
                </a:cubicBezTo>
                <a:cubicBezTo>
                  <a:pt x="888" y="80"/>
                  <a:pt x="928" y="40"/>
                  <a:pt x="920" y="24"/>
                </a:cubicBezTo>
                <a:cubicBezTo>
                  <a:pt x="912" y="8"/>
                  <a:pt x="864" y="24"/>
                  <a:pt x="824" y="24"/>
                </a:cubicBezTo>
                <a:cubicBezTo>
                  <a:pt x="784" y="24"/>
                  <a:pt x="736" y="24"/>
                  <a:pt x="680" y="24"/>
                </a:cubicBezTo>
                <a:cubicBezTo>
                  <a:pt x="624" y="24"/>
                  <a:pt x="552" y="24"/>
                  <a:pt x="488"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6004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99331" name="Text Box 3"/>
          <p:cNvSpPr txBox="1">
            <a:spLocks noChangeArrowheads="1"/>
          </p:cNvSpPr>
          <p:nvPr/>
        </p:nvSpPr>
        <p:spPr bwMode="auto">
          <a:xfrm>
            <a:off x="2819400" y="685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L1</a:t>
            </a:r>
            <a:endParaRPr lang="en-AU" sz="1800" b="1">
              <a:solidFill>
                <a:srgbClr val="FFFF66"/>
              </a:solidFill>
              <a:latin typeface="Arial" charset="0"/>
            </a:endParaRPr>
          </a:p>
        </p:txBody>
      </p:sp>
      <p:sp>
        <p:nvSpPr>
          <p:cNvPr id="99332" name="Freeform 4"/>
          <p:cNvSpPr>
            <a:spLocks/>
          </p:cNvSpPr>
          <p:nvPr/>
        </p:nvSpPr>
        <p:spPr bwMode="auto">
          <a:xfrm>
            <a:off x="3911600" y="457200"/>
            <a:ext cx="1536700" cy="952500"/>
          </a:xfrm>
          <a:custGeom>
            <a:avLst/>
            <a:gdLst>
              <a:gd name="T0" fmla="*/ 464 w 968"/>
              <a:gd name="T1" fmla="*/ 48 h 600"/>
              <a:gd name="T2" fmla="*/ 224 w 968"/>
              <a:gd name="T3" fmla="*/ 48 h 600"/>
              <a:gd name="T4" fmla="*/ 80 w 968"/>
              <a:gd name="T5" fmla="*/ 48 h 600"/>
              <a:gd name="T6" fmla="*/ 128 w 968"/>
              <a:gd name="T7" fmla="*/ 288 h 600"/>
              <a:gd name="T8" fmla="*/ 32 w 968"/>
              <a:gd name="T9" fmla="*/ 432 h 600"/>
              <a:gd name="T10" fmla="*/ 32 w 968"/>
              <a:gd name="T11" fmla="*/ 576 h 600"/>
              <a:gd name="T12" fmla="*/ 224 w 968"/>
              <a:gd name="T13" fmla="*/ 576 h 600"/>
              <a:gd name="T14" fmla="*/ 704 w 968"/>
              <a:gd name="T15" fmla="*/ 576 h 600"/>
              <a:gd name="T16" fmla="*/ 944 w 968"/>
              <a:gd name="T17" fmla="*/ 528 h 600"/>
              <a:gd name="T18" fmla="*/ 848 w 968"/>
              <a:gd name="T19" fmla="*/ 240 h 600"/>
              <a:gd name="T20" fmla="*/ 896 w 968"/>
              <a:gd name="T21" fmla="*/ 48 h 600"/>
              <a:gd name="T22" fmla="*/ 752 w 968"/>
              <a:gd name="T23" fmla="*/ 0 h 600"/>
              <a:gd name="T24" fmla="*/ 464 w 968"/>
              <a:gd name="T25" fmla="*/ 4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8" h="600">
                <a:moveTo>
                  <a:pt x="464" y="48"/>
                </a:moveTo>
                <a:cubicBezTo>
                  <a:pt x="376" y="56"/>
                  <a:pt x="288" y="48"/>
                  <a:pt x="224" y="48"/>
                </a:cubicBezTo>
                <a:cubicBezTo>
                  <a:pt x="160" y="48"/>
                  <a:pt x="96" y="8"/>
                  <a:pt x="80" y="48"/>
                </a:cubicBezTo>
                <a:cubicBezTo>
                  <a:pt x="64" y="88"/>
                  <a:pt x="136" y="224"/>
                  <a:pt x="128" y="288"/>
                </a:cubicBezTo>
                <a:cubicBezTo>
                  <a:pt x="120" y="352"/>
                  <a:pt x="48" y="384"/>
                  <a:pt x="32" y="432"/>
                </a:cubicBezTo>
                <a:cubicBezTo>
                  <a:pt x="16" y="480"/>
                  <a:pt x="0" y="552"/>
                  <a:pt x="32" y="576"/>
                </a:cubicBezTo>
                <a:cubicBezTo>
                  <a:pt x="64" y="600"/>
                  <a:pt x="112" y="576"/>
                  <a:pt x="224" y="576"/>
                </a:cubicBezTo>
                <a:cubicBezTo>
                  <a:pt x="336" y="576"/>
                  <a:pt x="584" y="584"/>
                  <a:pt x="704" y="576"/>
                </a:cubicBezTo>
                <a:cubicBezTo>
                  <a:pt x="824" y="568"/>
                  <a:pt x="920" y="584"/>
                  <a:pt x="944" y="528"/>
                </a:cubicBezTo>
                <a:cubicBezTo>
                  <a:pt x="968" y="472"/>
                  <a:pt x="856" y="320"/>
                  <a:pt x="848" y="240"/>
                </a:cubicBezTo>
                <a:cubicBezTo>
                  <a:pt x="840" y="160"/>
                  <a:pt x="912" y="88"/>
                  <a:pt x="896" y="48"/>
                </a:cubicBezTo>
                <a:cubicBezTo>
                  <a:pt x="880" y="8"/>
                  <a:pt x="816" y="0"/>
                  <a:pt x="752" y="0"/>
                </a:cubicBezTo>
                <a:cubicBezTo>
                  <a:pt x="688" y="0"/>
                  <a:pt x="552" y="40"/>
                  <a:pt x="464" y="4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3" name="Freeform 5"/>
          <p:cNvSpPr>
            <a:spLocks/>
          </p:cNvSpPr>
          <p:nvPr/>
        </p:nvSpPr>
        <p:spPr bwMode="auto">
          <a:xfrm>
            <a:off x="3924300" y="2641600"/>
            <a:ext cx="1689100" cy="965200"/>
          </a:xfrm>
          <a:custGeom>
            <a:avLst/>
            <a:gdLst>
              <a:gd name="T0" fmla="*/ 504 w 1064"/>
              <a:gd name="T1" fmla="*/ 16 h 608"/>
              <a:gd name="T2" fmla="*/ 216 w 1064"/>
              <a:gd name="T3" fmla="*/ 16 h 608"/>
              <a:gd name="T4" fmla="*/ 72 w 1064"/>
              <a:gd name="T5" fmla="*/ 64 h 608"/>
              <a:gd name="T6" fmla="*/ 168 w 1064"/>
              <a:gd name="T7" fmla="*/ 256 h 608"/>
              <a:gd name="T8" fmla="*/ 72 w 1064"/>
              <a:gd name="T9" fmla="*/ 496 h 608"/>
              <a:gd name="T10" fmla="*/ 72 w 1064"/>
              <a:gd name="T11" fmla="*/ 592 h 608"/>
              <a:gd name="T12" fmla="*/ 504 w 1064"/>
              <a:gd name="T13" fmla="*/ 592 h 608"/>
              <a:gd name="T14" fmla="*/ 696 w 1064"/>
              <a:gd name="T15" fmla="*/ 592 h 608"/>
              <a:gd name="T16" fmla="*/ 1032 w 1064"/>
              <a:gd name="T17" fmla="*/ 544 h 608"/>
              <a:gd name="T18" fmla="*/ 888 w 1064"/>
              <a:gd name="T19" fmla="*/ 400 h 608"/>
              <a:gd name="T20" fmla="*/ 888 w 1064"/>
              <a:gd name="T21" fmla="*/ 208 h 608"/>
              <a:gd name="T22" fmla="*/ 984 w 1064"/>
              <a:gd name="T23" fmla="*/ 112 h 608"/>
              <a:gd name="T24" fmla="*/ 888 w 1064"/>
              <a:gd name="T25" fmla="*/ 16 h 608"/>
              <a:gd name="T26" fmla="*/ 552 w 1064"/>
              <a:gd name="T27" fmla="*/ 16 h 608"/>
              <a:gd name="T28" fmla="*/ 504 w 1064"/>
              <a:gd name="T29" fmla="*/ 1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4" h="608">
                <a:moveTo>
                  <a:pt x="504" y="16"/>
                </a:moveTo>
                <a:cubicBezTo>
                  <a:pt x="448" y="16"/>
                  <a:pt x="288" y="8"/>
                  <a:pt x="216" y="16"/>
                </a:cubicBezTo>
                <a:cubicBezTo>
                  <a:pt x="144" y="24"/>
                  <a:pt x="80" y="24"/>
                  <a:pt x="72" y="64"/>
                </a:cubicBezTo>
                <a:cubicBezTo>
                  <a:pt x="64" y="104"/>
                  <a:pt x="168" y="184"/>
                  <a:pt x="168" y="256"/>
                </a:cubicBezTo>
                <a:cubicBezTo>
                  <a:pt x="168" y="328"/>
                  <a:pt x="88" y="440"/>
                  <a:pt x="72" y="496"/>
                </a:cubicBezTo>
                <a:cubicBezTo>
                  <a:pt x="56" y="552"/>
                  <a:pt x="0" y="576"/>
                  <a:pt x="72" y="592"/>
                </a:cubicBezTo>
                <a:cubicBezTo>
                  <a:pt x="144" y="608"/>
                  <a:pt x="400" y="592"/>
                  <a:pt x="504" y="592"/>
                </a:cubicBezTo>
                <a:cubicBezTo>
                  <a:pt x="608" y="592"/>
                  <a:pt x="608" y="600"/>
                  <a:pt x="696" y="592"/>
                </a:cubicBezTo>
                <a:cubicBezTo>
                  <a:pt x="784" y="584"/>
                  <a:pt x="1000" y="576"/>
                  <a:pt x="1032" y="544"/>
                </a:cubicBezTo>
                <a:cubicBezTo>
                  <a:pt x="1064" y="512"/>
                  <a:pt x="912" y="456"/>
                  <a:pt x="888" y="400"/>
                </a:cubicBezTo>
                <a:cubicBezTo>
                  <a:pt x="864" y="344"/>
                  <a:pt x="872" y="256"/>
                  <a:pt x="888" y="208"/>
                </a:cubicBezTo>
                <a:cubicBezTo>
                  <a:pt x="904" y="160"/>
                  <a:pt x="984" y="144"/>
                  <a:pt x="984" y="112"/>
                </a:cubicBezTo>
                <a:cubicBezTo>
                  <a:pt x="984" y="80"/>
                  <a:pt x="960" y="32"/>
                  <a:pt x="888" y="16"/>
                </a:cubicBezTo>
                <a:cubicBezTo>
                  <a:pt x="816" y="0"/>
                  <a:pt x="616" y="16"/>
                  <a:pt x="552" y="16"/>
                </a:cubicBezTo>
                <a:cubicBezTo>
                  <a:pt x="488" y="16"/>
                  <a:pt x="560" y="16"/>
                  <a:pt x="504"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Text Box 7"/>
          <p:cNvSpPr txBox="1">
            <a:spLocks noChangeArrowheads="1"/>
          </p:cNvSpPr>
          <p:nvPr/>
        </p:nvSpPr>
        <p:spPr bwMode="auto">
          <a:xfrm>
            <a:off x="2819400" y="1828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L2</a:t>
            </a:r>
            <a:endParaRPr lang="en-AU" sz="1800" b="1">
              <a:solidFill>
                <a:srgbClr val="FFFF66"/>
              </a:solidFill>
              <a:latin typeface="Arial" charset="0"/>
            </a:endParaRPr>
          </a:p>
        </p:txBody>
      </p:sp>
      <p:sp>
        <p:nvSpPr>
          <p:cNvPr id="99336" name="Text Box 8"/>
          <p:cNvSpPr txBox="1">
            <a:spLocks noChangeArrowheads="1"/>
          </p:cNvSpPr>
          <p:nvPr/>
        </p:nvSpPr>
        <p:spPr bwMode="auto">
          <a:xfrm>
            <a:off x="2819400" y="28336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L3</a:t>
            </a:r>
            <a:endParaRPr lang="en-AU" sz="1800" b="1">
              <a:solidFill>
                <a:srgbClr val="FFFF66"/>
              </a:solidFill>
              <a:latin typeface="Arial" charset="0"/>
            </a:endParaRPr>
          </a:p>
        </p:txBody>
      </p:sp>
      <p:sp>
        <p:nvSpPr>
          <p:cNvPr id="99337" name="Text Box 9"/>
          <p:cNvSpPr txBox="1">
            <a:spLocks noChangeArrowheads="1"/>
          </p:cNvSpPr>
          <p:nvPr/>
        </p:nvSpPr>
        <p:spPr bwMode="auto">
          <a:xfrm>
            <a:off x="2819400" y="41290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L4</a:t>
            </a:r>
            <a:endParaRPr lang="en-AU" sz="1800" b="1">
              <a:solidFill>
                <a:srgbClr val="FFFF66"/>
              </a:solidFill>
              <a:latin typeface="Arial" charset="0"/>
            </a:endParaRPr>
          </a:p>
        </p:txBody>
      </p:sp>
      <p:sp>
        <p:nvSpPr>
          <p:cNvPr id="99341" name="Freeform 13"/>
          <p:cNvSpPr>
            <a:spLocks/>
          </p:cNvSpPr>
          <p:nvPr/>
        </p:nvSpPr>
        <p:spPr bwMode="auto">
          <a:xfrm>
            <a:off x="4025900" y="1562100"/>
            <a:ext cx="1473200" cy="863600"/>
          </a:xfrm>
          <a:custGeom>
            <a:avLst/>
            <a:gdLst>
              <a:gd name="T0" fmla="*/ 488 w 928"/>
              <a:gd name="T1" fmla="*/ 24 h 544"/>
              <a:gd name="T2" fmla="*/ 296 w 928"/>
              <a:gd name="T3" fmla="*/ 24 h 544"/>
              <a:gd name="T4" fmla="*/ 104 w 928"/>
              <a:gd name="T5" fmla="*/ 24 h 544"/>
              <a:gd name="T6" fmla="*/ 8 w 928"/>
              <a:gd name="T7" fmla="*/ 24 h 544"/>
              <a:gd name="T8" fmla="*/ 56 w 928"/>
              <a:gd name="T9" fmla="*/ 168 h 544"/>
              <a:gd name="T10" fmla="*/ 104 w 928"/>
              <a:gd name="T11" fmla="*/ 264 h 544"/>
              <a:gd name="T12" fmla="*/ 8 w 928"/>
              <a:gd name="T13" fmla="*/ 504 h 544"/>
              <a:gd name="T14" fmla="*/ 104 w 928"/>
              <a:gd name="T15" fmla="*/ 504 h 544"/>
              <a:gd name="T16" fmla="*/ 344 w 928"/>
              <a:gd name="T17" fmla="*/ 504 h 544"/>
              <a:gd name="T18" fmla="*/ 632 w 928"/>
              <a:gd name="T19" fmla="*/ 504 h 544"/>
              <a:gd name="T20" fmla="*/ 824 w 928"/>
              <a:gd name="T21" fmla="*/ 504 h 544"/>
              <a:gd name="T22" fmla="*/ 920 w 928"/>
              <a:gd name="T23" fmla="*/ 456 h 544"/>
              <a:gd name="T24" fmla="*/ 872 w 928"/>
              <a:gd name="T25" fmla="*/ 408 h 544"/>
              <a:gd name="T26" fmla="*/ 824 w 928"/>
              <a:gd name="T27" fmla="*/ 264 h 544"/>
              <a:gd name="T28" fmla="*/ 872 w 928"/>
              <a:gd name="T29" fmla="*/ 120 h 544"/>
              <a:gd name="T30" fmla="*/ 920 w 928"/>
              <a:gd name="T31" fmla="*/ 24 h 544"/>
              <a:gd name="T32" fmla="*/ 824 w 928"/>
              <a:gd name="T33" fmla="*/ 24 h 544"/>
              <a:gd name="T34" fmla="*/ 680 w 928"/>
              <a:gd name="T35" fmla="*/ 24 h 544"/>
              <a:gd name="T36" fmla="*/ 488 w 928"/>
              <a:gd name="T37" fmla="*/ 2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8" h="544">
                <a:moveTo>
                  <a:pt x="488" y="24"/>
                </a:moveTo>
                <a:cubicBezTo>
                  <a:pt x="424" y="24"/>
                  <a:pt x="360" y="24"/>
                  <a:pt x="296" y="24"/>
                </a:cubicBezTo>
                <a:cubicBezTo>
                  <a:pt x="232" y="24"/>
                  <a:pt x="152" y="24"/>
                  <a:pt x="104" y="24"/>
                </a:cubicBezTo>
                <a:cubicBezTo>
                  <a:pt x="56" y="24"/>
                  <a:pt x="16" y="0"/>
                  <a:pt x="8" y="24"/>
                </a:cubicBezTo>
                <a:cubicBezTo>
                  <a:pt x="0" y="48"/>
                  <a:pt x="40" y="128"/>
                  <a:pt x="56" y="168"/>
                </a:cubicBezTo>
                <a:cubicBezTo>
                  <a:pt x="72" y="208"/>
                  <a:pt x="112" y="208"/>
                  <a:pt x="104" y="264"/>
                </a:cubicBezTo>
                <a:cubicBezTo>
                  <a:pt x="96" y="320"/>
                  <a:pt x="8" y="464"/>
                  <a:pt x="8" y="504"/>
                </a:cubicBezTo>
                <a:cubicBezTo>
                  <a:pt x="8" y="544"/>
                  <a:pt x="48" y="504"/>
                  <a:pt x="104" y="504"/>
                </a:cubicBezTo>
                <a:cubicBezTo>
                  <a:pt x="160" y="504"/>
                  <a:pt x="256" y="504"/>
                  <a:pt x="344" y="504"/>
                </a:cubicBezTo>
                <a:cubicBezTo>
                  <a:pt x="432" y="504"/>
                  <a:pt x="552" y="504"/>
                  <a:pt x="632" y="504"/>
                </a:cubicBezTo>
                <a:cubicBezTo>
                  <a:pt x="712" y="504"/>
                  <a:pt x="776" y="512"/>
                  <a:pt x="824" y="504"/>
                </a:cubicBezTo>
                <a:cubicBezTo>
                  <a:pt x="872" y="496"/>
                  <a:pt x="912" y="472"/>
                  <a:pt x="920" y="456"/>
                </a:cubicBezTo>
                <a:cubicBezTo>
                  <a:pt x="928" y="440"/>
                  <a:pt x="888" y="440"/>
                  <a:pt x="872" y="408"/>
                </a:cubicBezTo>
                <a:cubicBezTo>
                  <a:pt x="856" y="376"/>
                  <a:pt x="824" y="312"/>
                  <a:pt x="824" y="264"/>
                </a:cubicBezTo>
                <a:cubicBezTo>
                  <a:pt x="824" y="216"/>
                  <a:pt x="856" y="160"/>
                  <a:pt x="872" y="120"/>
                </a:cubicBezTo>
                <a:cubicBezTo>
                  <a:pt x="888" y="80"/>
                  <a:pt x="928" y="40"/>
                  <a:pt x="920" y="24"/>
                </a:cubicBezTo>
                <a:cubicBezTo>
                  <a:pt x="912" y="8"/>
                  <a:pt x="864" y="24"/>
                  <a:pt x="824" y="24"/>
                </a:cubicBezTo>
                <a:cubicBezTo>
                  <a:pt x="784" y="24"/>
                  <a:pt x="736" y="24"/>
                  <a:pt x="680" y="24"/>
                </a:cubicBezTo>
                <a:cubicBezTo>
                  <a:pt x="624" y="24"/>
                  <a:pt x="552" y="24"/>
                  <a:pt x="488"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2" name="Freeform 14"/>
          <p:cNvSpPr>
            <a:spLocks/>
          </p:cNvSpPr>
          <p:nvPr/>
        </p:nvSpPr>
        <p:spPr bwMode="auto">
          <a:xfrm>
            <a:off x="4000500" y="3937000"/>
            <a:ext cx="1562100" cy="876300"/>
          </a:xfrm>
          <a:custGeom>
            <a:avLst/>
            <a:gdLst>
              <a:gd name="T0" fmla="*/ 496 w 984"/>
              <a:gd name="T1" fmla="*/ 16 h 552"/>
              <a:gd name="T2" fmla="*/ 256 w 984"/>
              <a:gd name="T3" fmla="*/ 16 h 552"/>
              <a:gd name="T4" fmla="*/ 64 w 984"/>
              <a:gd name="T5" fmla="*/ 16 h 552"/>
              <a:gd name="T6" fmla="*/ 16 w 984"/>
              <a:gd name="T7" fmla="*/ 16 h 552"/>
              <a:gd name="T8" fmla="*/ 16 w 984"/>
              <a:gd name="T9" fmla="*/ 112 h 552"/>
              <a:gd name="T10" fmla="*/ 64 w 984"/>
              <a:gd name="T11" fmla="*/ 208 h 552"/>
              <a:gd name="T12" fmla="*/ 64 w 984"/>
              <a:gd name="T13" fmla="*/ 352 h 552"/>
              <a:gd name="T14" fmla="*/ 16 w 984"/>
              <a:gd name="T15" fmla="*/ 496 h 552"/>
              <a:gd name="T16" fmla="*/ 16 w 984"/>
              <a:gd name="T17" fmla="*/ 544 h 552"/>
              <a:gd name="T18" fmla="*/ 112 w 984"/>
              <a:gd name="T19" fmla="*/ 544 h 552"/>
              <a:gd name="T20" fmla="*/ 352 w 984"/>
              <a:gd name="T21" fmla="*/ 544 h 552"/>
              <a:gd name="T22" fmla="*/ 592 w 984"/>
              <a:gd name="T23" fmla="*/ 544 h 552"/>
              <a:gd name="T24" fmla="*/ 832 w 984"/>
              <a:gd name="T25" fmla="*/ 544 h 552"/>
              <a:gd name="T26" fmla="*/ 880 w 984"/>
              <a:gd name="T27" fmla="*/ 544 h 552"/>
              <a:gd name="T28" fmla="*/ 976 w 984"/>
              <a:gd name="T29" fmla="*/ 496 h 552"/>
              <a:gd name="T30" fmla="*/ 928 w 984"/>
              <a:gd name="T31" fmla="*/ 400 h 552"/>
              <a:gd name="T32" fmla="*/ 880 w 984"/>
              <a:gd name="T33" fmla="*/ 304 h 552"/>
              <a:gd name="T34" fmla="*/ 928 w 984"/>
              <a:gd name="T35" fmla="*/ 112 h 552"/>
              <a:gd name="T36" fmla="*/ 976 w 984"/>
              <a:gd name="T37" fmla="*/ 16 h 552"/>
              <a:gd name="T38" fmla="*/ 928 w 984"/>
              <a:gd name="T39" fmla="*/ 16 h 552"/>
              <a:gd name="T40" fmla="*/ 784 w 984"/>
              <a:gd name="T41" fmla="*/ 16 h 552"/>
              <a:gd name="T42" fmla="*/ 592 w 984"/>
              <a:gd name="T43" fmla="*/ 16 h 552"/>
              <a:gd name="T44" fmla="*/ 496 w 984"/>
              <a:gd name="T45" fmla="*/ 1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4" h="552">
                <a:moveTo>
                  <a:pt x="496" y="16"/>
                </a:moveTo>
                <a:cubicBezTo>
                  <a:pt x="440" y="16"/>
                  <a:pt x="328" y="16"/>
                  <a:pt x="256" y="16"/>
                </a:cubicBezTo>
                <a:cubicBezTo>
                  <a:pt x="184" y="16"/>
                  <a:pt x="104" y="16"/>
                  <a:pt x="64" y="16"/>
                </a:cubicBezTo>
                <a:cubicBezTo>
                  <a:pt x="24" y="16"/>
                  <a:pt x="24" y="0"/>
                  <a:pt x="16" y="16"/>
                </a:cubicBezTo>
                <a:cubicBezTo>
                  <a:pt x="8" y="32"/>
                  <a:pt x="8" y="80"/>
                  <a:pt x="16" y="112"/>
                </a:cubicBezTo>
                <a:cubicBezTo>
                  <a:pt x="24" y="144"/>
                  <a:pt x="56" y="168"/>
                  <a:pt x="64" y="208"/>
                </a:cubicBezTo>
                <a:cubicBezTo>
                  <a:pt x="72" y="248"/>
                  <a:pt x="72" y="304"/>
                  <a:pt x="64" y="352"/>
                </a:cubicBezTo>
                <a:cubicBezTo>
                  <a:pt x="56" y="400"/>
                  <a:pt x="24" y="464"/>
                  <a:pt x="16" y="496"/>
                </a:cubicBezTo>
                <a:cubicBezTo>
                  <a:pt x="8" y="528"/>
                  <a:pt x="0" y="536"/>
                  <a:pt x="16" y="544"/>
                </a:cubicBezTo>
                <a:cubicBezTo>
                  <a:pt x="32" y="552"/>
                  <a:pt x="56" y="544"/>
                  <a:pt x="112" y="544"/>
                </a:cubicBezTo>
                <a:cubicBezTo>
                  <a:pt x="168" y="544"/>
                  <a:pt x="272" y="544"/>
                  <a:pt x="352" y="544"/>
                </a:cubicBezTo>
                <a:cubicBezTo>
                  <a:pt x="432" y="544"/>
                  <a:pt x="512" y="544"/>
                  <a:pt x="592" y="544"/>
                </a:cubicBezTo>
                <a:cubicBezTo>
                  <a:pt x="672" y="544"/>
                  <a:pt x="784" y="544"/>
                  <a:pt x="832" y="544"/>
                </a:cubicBezTo>
                <a:cubicBezTo>
                  <a:pt x="880" y="544"/>
                  <a:pt x="856" y="552"/>
                  <a:pt x="880" y="544"/>
                </a:cubicBezTo>
                <a:cubicBezTo>
                  <a:pt x="904" y="536"/>
                  <a:pt x="968" y="520"/>
                  <a:pt x="976" y="496"/>
                </a:cubicBezTo>
                <a:cubicBezTo>
                  <a:pt x="984" y="472"/>
                  <a:pt x="944" y="432"/>
                  <a:pt x="928" y="400"/>
                </a:cubicBezTo>
                <a:cubicBezTo>
                  <a:pt x="912" y="368"/>
                  <a:pt x="880" y="352"/>
                  <a:pt x="880" y="304"/>
                </a:cubicBezTo>
                <a:cubicBezTo>
                  <a:pt x="880" y="256"/>
                  <a:pt x="912" y="160"/>
                  <a:pt x="928" y="112"/>
                </a:cubicBezTo>
                <a:cubicBezTo>
                  <a:pt x="944" y="64"/>
                  <a:pt x="976" y="32"/>
                  <a:pt x="976" y="16"/>
                </a:cubicBezTo>
                <a:cubicBezTo>
                  <a:pt x="976" y="0"/>
                  <a:pt x="960" y="16"/>
                  <a:pt x="928" y="16"/>
                </a:cubicBezTo>
                <a:cubicBezTo>
                  <a:pt x="896" y="16"/>
                  <a:pt x="840" y="16"/>
                  <a:pt x="784" y="16"/>
                </a:cubicBezTo>
                <a:cubicBezTo>
                  <a:pt x="728" y="16"/>
                  <a:pt x="640" y="16"/>
                  <a:pt x="592" y="16"/>
                </a:cubicBezTo>
                <a:cubicBezTo>
                  <a:pt x="544" y="16"/>
                  <a:pt x="552" y="16"/>
                  <a:pt x="496"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7674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rmAutofit/>
          </a:bodyPr>
          <a:lstStyle/>
          <a:p>
            <a:pPr marL="0" indent="0">
              <a:buNone/>
            </a:pPr>
            <a:r>
              <a:rPr lang="en-US" dirty="0" smtClean="0">
                <a:solidFill>
                  <a:schemeClr val="bg2">
                    <a:lumMod val="50000"/>
                  </a:schemeClr>
                </a:solidFill>
              </a:rPr>
              <a:t>Some slides outlining different parts of spinal structures are adopted </a:t>
            </a:r>
            <a:r>
              <a:rPr lang="en-US" dirty="0">
                <a:solidFill>
                  <a:schemeClr val="bg2">
                    <a:lumMod val="50000"/>
                  </a:schemeClr>
                </a:solidFill>
              </a:rPr>
              <a:t>and modified from Spine Intervention Society lecture for teaching purpose. </a:t>
            </a:r>
            <a:r>
              <a:rPr lang="en-US" dirty="0" smtClean="0">
                <a:solidFill>
                  <a:schemeClr val="bg2">
                    <a:lumMod val="50000"/>
                  </a:schemeClr>
                </a:solidFill>
              </a:rPr>
              <a:t>Please </a:t>
            </a:r>
            <a:r>
              <a:rPr lang="en-US" dirty="0">
                <a:solidFill>
                  <a:schemeClr val="bg2">
                    <a:lumMod val="50000"/>
                  </a:schemeClr>
                </a:solidFill>
              </a:rPr>
              <a:t>do not </a:t>
            </a:r>
            <a:r>
              <a:rPr lang="en-US" dirty="0" smtClean="0">
                <a:solidFill>
                  <a:schemeClr val="bg2">
                    <a:lumMod val="50000"/>
                  </a:schemeClr>
                </a:solidFill>
              </a:rPr>
              <a:t>re-distribute.</a:t>
            </a:r>
          </a:p>
          <a:p>
            <a:pPr marL="0" indent="0">
              <a:buNone/>
            </a:pPr>
            <a:endParaRPr lang="en-US" dirty="0">
              <a:solidFill>
                <a:schemeClr val="bg2">
                  <a:lumMod val="50000"/>
                </a:schemeClr>
              </a:solidFill>
            </a:endParaRPr>
          </a:p>
        </p:txBody>
      </p:sp>
    </p:spTree>
    <p:extLst>
      <p:ext uri="{BB962C8B-B14F-4D97-AF65-F5344CB8AC3E}">
        <p14:creationId xmlns:p14="http://schemas.microsoft.com/office/powerpoint/2010/main" val="245381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00355" name="Text Box 3"/>
          <p:cNvSpPr txBox="1">
            <a:spLocks noChangeArrowheads="1"/>
          </p:cNvSpPr>
          <p:nvPr/>
        </p:nvSpPr>
        <p:spPr bwMode="auto">
          <a:xfrm>
            <a:off x="2819400" y="685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L1</a:t>
            </a:r>
            <a:endParaRPr lang="en-AU" sz="1800" b="1">
              <a:solidFill>
                <a:srgbClr val="FFFF66"/>
              </a:solidFill>
              <a:latin typeface="Arial" charset="0"/>
            </a:endParaRPr>
          </a:p>
        </p:txBody>
      </p:sp>
      <p:sp>
        <p:nvSpPr>
          <p:cNvPr id="100356" name="Freeform 4"/>
          <p:cNvSpPr>
            <a:spLocks/>
          </p:cNvSpPr>
          <p:nvPr/>
        </p:nvSpPr>
        <p:spPr bwMode="auto">
          <a:xfrm>
            <a:off x="3911600" y="457200"/>
            <a:ext cx="1536700" cy="952500"/>
          </a:xfrm>
          <a:custGeom>
            <a:avLst/>
            <a:gdLst>
              <a:gd name="T0" fmla="*/ 464 w 968"/>
              <a:gd name="T1" fmla="*/ 48 h 600"/>
              <a:gd name="T2" fmla="*/ 224 w 968"/>
              <a:gd name="T3" fmla="*/ 48 h 600"/>
              <a:gd name="T4" fmla="*/ 80 w 968"/>
              <a:gd name="T5" fmla="*/ 48 h 600"/>
              <a:gd name="T6" fmla="*/ 128 w 968"/>
              <a:gd name="T7" fmla="*/ 288 h 600"/>
              <a:gd name="T8" fmla="*/ 32 w 968"/>
              <a:gd name="T9" fmla="*/ 432 h 600"/>
              <a:gd name="T10" fmla="*/ 32 w 968"/>
              <a:gd name="T11" fmla="*/ 576 h 600"/>
              <a:gd name="T12" fmla="*/ 224 w 968"/>
              <a:gd name="T13" fmla="*/ 576 h 600"/>
              <a:gd name="T14" fmla="*/ 704 w 968"/>
              <a:gd name="T15" fmla="*/ 576 h 600"/>
              <a:gd name="T16" fmla="*/ 944 w 968"/>
              <a:gd name="T17" fmla="*/ 528 h 600"/>
              <a:gd name="T18" fmla="*/ 848 w 968"/>
              <a:gd name="T19" fmla="*/ 240 h 600"/>
              <a:gd name="T20" fmla="*/ 896 w 968"/>
              <a:gd name="T21" fmla="*/ 48 h 600"/>
              <a:gd name="T22" fmla="*/ 752 w 968"/>
              <a:gd name="T23" fmla="*/ 0 h 600"/>
              <a:gd name="T24" fmla="*/ 464 w 968"/>
              <a:gd name="T25" fmla="*/ 4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8" h="600">
                <a:moveTo>
                  <a:pt x="464" y="48"/>
                </a:moveTo>
                <a:cubicBezTo>
                  <a:pt x="376" y="56"/>
                  <a:pt x="288" y="48"/>
                  <a:pt x="224" y="48"/>
                </a:cubicBezTo>
                <a:cubicBezTo>
                  <a:pt x="160" y="48"/>
                  <a:pt x="96" y="8"/>
                  <a:pt x="80" y="48"/>
                </a:cubicBezTo>
                <a:cubicBezTo>
                  <a:pt x="64" y="88"/>
                  <a:pt x="136" y="224"/>
                  <a:pt x="128" y="288"/>
                </a:cubicBezTo>
                <a:cubicBezTo>
                  <a:pt x="120" y="352"/>
                  <a:pt x="48" y="384"/>
                  <a:pt x="32" y="432"/>
                </a:cubicBezTo>
                <a:cubicBezTo>
                  <a:pt x="16" y="480"/>
                  <a:pt x="0" y="552"/>
                  <a:pt x="32" y="576"/>
                </a:cubicBezTo>
                <a:cubicBezTo>
                  <a:pt x="64" y="600"/>
                  <a:pt x="112" y="576"/>
                  <a:pt x="224" y="576"/>
                </a:cubicBezTo>
                <a:cubicBezTo>
                  <a:pt x="336" y="576"/>
                  <a:pt x="584" y="584"/>
                  <a:pt x="704" y="576"/>
                </a:cubicBezTo>
                <a:cubicBezTo>
                  <a:pt x="824" y="568"/>
                  <a:pt x="920" y="584"/>
                  <a:pt x="944" y="528"/>
                </a:cubicBezTo>
                <a:cubicBezTo>
                  <a:pt x="968" y="472"/>
                  <a:pt x="856" y="320"/>
                  <a:pt x="848" y="240"/>
                </a:cubicBezTo>
                <a:cubicBezTo>
                  <a:pt x="840" y="160"/>
                  <a:pt x="912" y="88"/>
                  <a:pt x="896" y="48"/>
                </a:cubicBezTo>
                <a:cubicBezTo>
                  <a:pt x="880" y="8"/>
                  <a:pt x="816" y="0"/>
                  <a:pt x="752" y="0"/>
                </a:cubicBezTo>
                <a:cubicBezTo>
                  <a:pt x="688" y="0"/>
                  <a:pt x="552" y="40"/>
                  <a:pt x="464" y="4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7" name="Freeform 5"/>
          <p:cNvSpPr>
            <a:spLocks/>
          </p:cNvSpPr>
          <p:nvPr/>
        </p:nvSpPr>
        <p:spPr bwMode="auto">
          <a:xfrm>
            <a:off x="3924300" y="2641600"/>
            <a:ext cx="1689100" cy="965200"/>
          </a:xfrm>
          <a:custGeom>
            <a:avLst/>
            <a:gdLst>
              <a:gd name="T0" fmla="*/ 504 w 1064"/>
              <a:gd name="T1" fmla="*/ 16 h 608"/>
              <a:gd name="T2" fmla="*/ 216 w 1064"/>
              <a:gd name="T3" fmla="*/ 16 h 608"/>
              <a:gd name="T4" fmla="*/ 72 w 1064"/>
              <a:gd name="T5" fmla="*/ 64 h 608"/>
              <a:gd name="T6" fmla="*/ 168 w 1064"/>
              <a:gd name="T7" fmla="*/ 256 h 608"/>
              <a:gd name="T8" fmla="*/ 72 w 1064"/>
              <a:gd name="T9" fmla="*/ 496 h 608"/>
              <a:gd name="T10" fmla="*/ 72 w 1064"/>
              <a:gd name="T11" fmla="*/ 592 h 608"/>
              <a:gd name="T12" fmla="*/ 504 w 1064"/>
              <a:gd name="T13" fmla="*/ 592 h 608"/>
              <a:gd name="T14" fmla="*/ 696 w 1064"/>
              <a:gd name="T15" fmla="*/ 592 h 608"/>
              <a:gd name="T16" fmla="*/ 1032 w 1064"/>
              <a:gd name="T17" fmla="*/ 544 h 608"/>
              <a:gd name="T18" fmla="*/ 888 w 1064"/>
              <a:gd name="T19" fmla="*/ 400 h 608"/>
              <a:gd name="T20" fmla="*/ 888 w 1064"/>
              <a:gd name="T21" fmla="*/ 208 h 608"/>
              <a:gd name="T22" fmla="*/ 984 w 1064"/>
              <a:gd name="T23" fmla="*/ 112 h 608"/>
              <a:gd name="T24" fmla="*/ 888 w 1064"/>
              <a:gd name="T25" fmla="*/ 16 h 608"/>
              <a:gd name="T26" fmla="*/ 552 w 1064"/>
              <a:gd name="T27" fmla="*/ 16 h 608"/>
              <a:gd name="T28" fmla="*/ 504 w 1064"/>
              <a:gd name="T29" fmla="*/ 1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4" h="608">
                <a:moveTo>
                  <a:pt x="504" y="16"/>
                </a:moveTo>
                <a:cubicBezTo>
                  <a:pt x="448" y="16"/>
                  <a:pt x="288" y="8"/>
                  <a:pt x="216" y="16"/>
                </a:cubicBezTo>
                <a:cubicBezTo>
                  <a:pt x="144" y="24"/>
                  <a:pt x="80" y="24"/>
                  <a:pt x="72" y="64"/>
                </a:cubicBezTo>
                <a:cubicBezTo>
                  <a:pt x="64" y="104"/>
                  <a:pt x="168" y="184"/>
                  <a:pt x="168" y="256"/>
                </a:cubicBezTo>
                <a:cubicBezTo>
                  <a:pt x="168" y="328"/>
                  <a:pt x="88" y="440"/>
                  <a:pt x="72" y="496"/>
                </a:cubicBezTo>
                <a:cubicBezTo>
                  <a:pt x="56" y="552"/>
                  <a:pt x="0" y="576"/>
                  <a:pt x="72" y="592"/>
                </a:cubicBezTo>
                <a:cubicBezTo>
                  <a:pt x="144" y="608"/>
                  <a:pt x="400" y="592"/>
                  <a:pt x="504" y="592"/>
                </a:cubicBezTo>
                <a:cubicBezTo>
                  <a:pt x="608" y="592"/>
                  <a:pt x="608" y="600"/>
                  <a:pt x="696" y="592"/>
                </a:cubicBezTo>
                <a:cubicBezTo>
                  <a:pt x="784" y="584"/>
                  <a:pt x="1000" y="576"/>
                  <a:pt x="1032" y="544"/>
                </a:cubicBezTo>
                <a:cubicBezTo>
                  <a:pt x="1064" y="512"/>
                  <a:pt x="912" y="456"/>
                  <a:pt x="888" y="400"/>
                </a:cubicBezTo>
                <a:cubicBezTo>
                  <a:pt x="864" y="344"/>
                  <a:pt x="872" y="256"/>
                  <a:pt x="888" y="208"/>
                </a:cubicBezTo>
                <a:cubicBezTo>
                  <a:pt x="904" y="160"/>
                  <a:pt x="984" y="144"/>
                  <a:pt x="984" y="112"/>
                </a:cubicBezTo>
                <a:cubicBezTo>
                  <a:pt x="984" y="80"/>
                  <a:pt x="960" y="32"/>
                  <a:pt x="888" y="16"/>
                </a:cubicBezTo>
                <a:cubicBezTo>
                  <a:pt x="816" y="0"/>
                  <a:pt x="616" y="16"/>
                  <a:pt x="552" y="16"/>
                </a:cubicBezTo>
                <a:cubicBezTo>
                  <a:pt x="488" y="16"/>
                  <a:pt x="560" y="16"/>
                  <a:pt x="504"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9" name="Text Box 7"/>
          <p:cNvSpPr txBox="1">
            <a:spLocks noChangeArrowheads="1"/>
          </p:cNvSpPr>
          <p:nvPr/>
        </p:nvSpPr>
        <p:spPr bwMode="auto">
          <a:xfrm>
            <a:off x="2819400" y="1828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L2</a:t>
            </a:r>
            <a:endParaRPr lang="en-AU" sz="1800" b="1">
              <a:solidFill>
                <a:srgbClr val="FFFF66"/>
              </a:solidFill>
              <a:latin typeface="Arial" charset="0"/>
            </a:endParaRPr>
          </a:p>
        </p:txBody>
      </p:sp>
      <p:sp>
        <p:nvSpPr>
          <p:cNvPr id="100360" name="Text Box 8"/>
          <p:cNvSpPr txBox="1">
            <a:spLocks noChangeArrowheads="1"/>
          </p:cNvSpPr>
          <p:nvPr/>
        </p:nvSpPr>
        <p:spPr bwMode="auto">
          <a:xfrm>
            <a:off x="2819400" y="28336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L3</a:t>
            </a:r>
            <a:endParaRPr lang="en-AU" sz="1800" b="1">
              <a:solidFill>
                <a:srgbClr val="FFFF66"/>
              </a:solidFill>
              <a:latin typeface="Arial" charset="0"/>
            </a:endParaRPr>
          </a:p>
        </p:txBody>
      </p:sp>
      <p:sp>
        <p:nvSpPr>
          <p:cNvPr id="100361" name="Text Box 9"/>
          <p:cNvSpPr txBox="1">
            <a:spLocks noChangeArrowheads="1"/>
          </p:cNvSpPr>
          <p:nvPr/>
        </p:nvSpPr>
        <p:spPr bwMode="auto">
          <a:xfrm>
            <a:off x="2819400" y="41290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L4</a:t>
            </a:r>
            <a:endParaRPr lang="en-AU" sz="1800" b="1">
              <a:solidFill>
                <a:srgbClr val="FFFF66"/>
              </a:solidFill>
              <a:latin typeface="Arial" charset="0"/>
            </a:endParaRPr>
          </a:p>
        </p:txBody>
      </p:sp>
      <p:sp>
        <p:nvSpPr>
          <p:cNvPr id="100362" name="Text Box 10"/>
          <p:cNvSpPr txBox="1">
            <a:spLocks noChangeArrowheads="1"/>
          </p:cNvSpPr>
          <p:nvPr/>
        </p:nvSpPr>
        <p:spPr bwMode="auto">
          <a:xfrm>
            <a:off x="2819400" y="54244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L5</a:t>
            </a:r>
            <a:endParaRPr lang="en-AU" sz="1800" b="1">
              <a:solidFill>
                <a:srgbClr val="FFFF66"/>
              </a:solidFill>
              <a:latin typeface="Arial" charset="0"/>
            </a:endParaRPr>
          </a:p>
        </p:txBody>
      </p:sp>
      <p:sp>
        <p:nvSpPr>
          <p:cNvPr id="100365" name="Freeform 13"/>
          <p:cNvSpPr>
            <a:spLocks/>
          </p:cNvSpPr>
          <p:nvPr/>
        </p:nvSpPr>
        <p:spPr bwMode="auto">
          <a:xfrm>
            <a:off x="3848100" y="5016500"/>
            <a:ext cx="1955800" cy="1181100"/>
          </a:xfrm>
          <a:custGeom>
            <a:avLst/>
            <a:gdLst>
              <a:gd name="T0" fmla="*/ 600 w 1232"/>
              <a:gd name="T1" fmla="*/ 8 h 744"/>
              <a:gd name="T2" fmla="*/ 408 w 1232"/>
              <a:gd name="T3" fmla="*/ 8 h 744"/>
              <a:gd name="T4" fmla="*/ 168 w 1232"/>
              <a:gd name="T5" fmla="*/ 8 h 744"/>
              <a:gd name="T6" fmla="*/ 72 w 1232"/>
              <a:gd name="T7" fmla="*/ 56 h 744"/>
              <a:gd name="T8" fmla="*/ 72 w 1232"/>
              <a:gd name="T9" fmla="*/ 152 h 744"/>
              <a:gd name="T10" fmla="*/ 168 w 1232"/>
              <a:gd name="T11" fmla="*/ 344 h 744"/>
              <a:gd name="T12" fmla="*/ 168 w 1232"/>
              <a:gd name="T13" fmla="*/ 536 h 744"/>
              <a:gd name="T14" fmla="*/ 72 w 1232"/>
              <a:gd name="T15" fmla="*/ 632 h 744"/>
              <a:gd name="T16" fmla="*/ 24 w 1232"/>
              <a:gd name="T17" fmla="*/ 680 h 744"/>
              <a:gd name="T18" fmla="*/ 216 w 1232"/>
              <a:gd name="T19" fmla="*/ 584 h 744"/>
              <a:gd name="T20" fmla="*/ 552 w 1232"/>
              <a:gd name="T21" fmla="*/ 536 h 744"/>
              <a:gd name="T22" fmla="*/ 888 w 1232"/>
              <a:gd name="T23" fmla="*/ 584 h 744"/>
              <a:gd name="T24" fmla="*/ 1176 w 1232"/>
              <a:gd name="T25" fmla="*/ 728 h 744"/>
              <a:gd name="T26" fmla="*/ 1224 w 1232"/>
              <a:gd name="T27" fmla="*/ 680 h 744"/>
              <a:gd name="T28" fmla="*/ 1128 w 1232"/>
              <a:gd name="T29" fmla="*/ 584 h 744"/>
              <a:gd name="T30" fmla="*/ 1080 w 1232"/>
              <a:gd name="T31" fmla="*/ 392 h 744"/>
              <a:gd name="T32" fmla="*/ 1128 w 1232"/>
              <a:gd name="T33" fmla="*/ 248 h 744"/>
              <a:gd name="T34" fmla="*/ 1176 w 1232"/>
              <a:gd name="T35" fmla="*/ 56 h 744"/>
              <a:gd name="T36" fmla="*/ 1080 w 1232"/>
              <a:gd name="T37" fmla="*/ 8 h 744"/>
              <a:gd name="T38" fmla="*/ 792 w 1232"/>
              <a:gd name="T39" fmla="*/ 8 h 744"/>
              <a:gd name="T40" fmla="*/ 600 w 1232"/>
              <a:gd name="T41" fmla="*/ 8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744">
                <a:moveTo>
                  <a:pt x="600" y="8"/>
                </a:moveTo>
                <a:cubicBezTo>
                  <a:pt x="536" y="8"/>
                  <a:pt x="480" y="8"/>
                  <a:pt x="408" y="8"/>
                </a:cubicBezTo>
                <a:cubicBezTo>
                  <a:pt x="336" y="8"/>
                  <a:pt x="224" y="0"/>
                  <a:pt x="168" y="8"/>
                </a:cubicBezTo>
                <a:cubicBezTo>
                  <a:pt x="112" y="16"/>
                  <a:pt x="88" y="32"/>
                  <a:pt x="72" y="56"/>
                </a:cubicBezTo>
                <a:cubicBezTo>
                  <a:pt x="56" y="80"/>
                  <a:pt x="56" y="104"/>
                  <a:pt x="72" y="152"/>
                </a:cubicBezTo>
                <a:cubicBezTo>
                  <a:pt x="88" y="200"/>
                  <a:pt x="152" y="280"/>
                  <a:pt x="168" y="344"/>
                </a:cubicBezTo>
                <a:cubicBezTo>
                  <a:pt x="184" y="408"/>
                  <a:pt x="184" y="488"/>
                  <a:pt x="168" y="536"/>
                </a:cubicBezTo>
                <a:cubicBezTo>
                  <a:pt x="152" y="584"/>
                  <a:pt x="96" y="608"/>
                  <a:pt x="72" y="632"/>
                </a:cubicBezTo>
                <a:cubicBezTo>
                  <a:pt x="48" y="656"/>
                  <a:pt x="0" y="688"/>
                  <a:pt x="24" y="680"/>
                </a:cubicBezTo>
                <a:cubicBezTo>
                  <a:pt x="48" y="672"/>
                  <a:pt x="128" y="608"/>
                  <a:pt x="216" y="584"/>
                </a:cubicBezTo>
                <a:cubicBezTo>
                  <a:pt x="304" y="560"/>
                  <a:pt x="440" y="536"/>
                  <a:pt x="552" y="536"/>
                </a:cubicBezTo>
                <a:cubicBezTo>
                  <a:pt x="664" y="536"/>
                  <a:pt x="784" y="552"/>
                  <a:pt x="888" y="584"/>
                </a:cubicBezTo>
                <a:cubicBezTo>
                  <a:pt x="992" y="616"/>
                  <a:pt x="1120" y="712"/>
                  <a:pt x="1176" y="728"/>
                </a:cubicBezTo>
                <a:cubicBezTo>
                  <a:pt x="1232" y="744"/>
                  <a:pt x="1232" y="704"/>
                  <a:pt x="1224" y="680"/>
                </a:cubicBezTo>
                <a:cubicBezTo>
                  <a:pt x="1216" y="656"/>
                  <a:pt x="1152" y="632"/>
                  <a:pt x="1128" y="584"/>
                </a:cubicBezTo>
                <a:cubicBezTo>
                  <a:pt x="1104" y="536"/>
                  <a:pt x="1080" y="448"/>
                  <a:pt x="1080" y="392"/>
                </a:cubicBezTo>
                <a:cubicBezTo>
                  <a:pt x="1080" y="336"/>
                  <a:pt x="1112" y="304"/>
                  <a:pt x="1128" y="248"/>
                </a:cubicBezTo>
                <a:cubicBezTo>
                  <a:pt x="1144" y="192"/>
                  <a:pt x="1184" y="96"/>
                  <a:pt x="1176" y="56"/>
                </a:cubicBezTo>
                <a:cubicBezTo>
                  <a:pt x="1168" y="16"/>
                  <a:pt x="1144" y="16"/>
                  <a:pt x="1080" y="8"/>
                </a:cubicBezTo>
                <a:cubicBezTo>
                  <a:pt x="1016" y="0"/>
                  <a:pt x="872" y="8"/>
                  <a:pt x="792" y="8"/>
                </a:cubicBezTo>
                <a:cubicBezTo>
                  <a:pt x="712" y="8"/>
                  <a:pt x="664" y="8"/>
                  <a:pt x="600" y="8"/>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6" name="Freeform 14"/>
          <p:cNvSpPr>
            <a:spLocks/>
          </p:cNvSpPr>
          <p:nvPr/>
        </p:nvSpPr>
        <p:spPr bwMode="auto">
          <a:xfrm>
            <a:off x="4025900" y="1562100"/>
            <a:ext cx="1473200" cy="863600"/>
          </a:xfrm>
          <a:custGeom>
            <a:avLst/>
            <a:gdLst>
              <a:gd name="T0" fmla="*/ 488 w 928"/>
              <a:gd name="T1" fmla="*/ 24 h 544"/>
              <a:gd name="T2" fmla="*/ 296 w 928"/>
              <a:gd name="T3" fmla="*/ 24 h 544"/>
              <a:gd name="T4" fmla="*/ 104 w 928"/>
              <a:gd name="T5" fmla="*/ 24 h 544"/>
              <a:gd name="T6" fmla="*/ 8 w 928"/>
              <a:gd name="T7" fmla="*/ 24 h 544"/>
              <a:gd name="T8" fmla="*/ 56 w 928"/>
              <a:gd name="T9" fmla="*/ 168 h 544"/>
              <a:gd name="T10" fmla="*/ 104 w 928"/>
              <a:gd name="T11" fmla="*/ 264 h 544"/>
              <a:gd name="T12" fmla="*/ 8 w 928"/>
              <a:gd name="T13" fmla="*/ 504 h 544"/>
              <a:gd name="T14" fmla="*/ 104 w 928"/>
              <a:gd name="T15" fmla="*/ 504 h 544"/>
              <a:gd name="T16" fmla="*/ 344 w 928"/>
              <a:gd name="T17" fmla="*/ 504 h 544"/>
              <a:gd name="T18" fmla="*/ 632 w 928"/>
              <a:gd name="T19" fmla="*/ 504 h 544"/>
              <a:gd name="T20" fmla="*/ 824 w 928"/>
              <a:gd name="T21" fmla="*/ 504 h 544"/>
              <a:gd name="T22" fmla="*/ 920 w 928"/>
              <a:gd name="T23" fmla="*/ 456 h 544"/>
              <a:gd name="T24" fmla="*/ 872 w 928"/>
              <a:gd name="T25" fmla="*/ 408 h 544"/>
              <a:gd name="T26" fmla="*/ 824 w 928"/>
              <a:gd name="T27" fmla="*/ 264 h 544"/>
              <a:gd name="T28" fmla="*/ 872 w 928"/>
              <a:gd name="T29" fmla="*/ 120 h 544"/>
              <a:gd name="T30" fmla="*/ 920 w 928"/>
              <a:gd name="T31" fmla="*/ 24 h 544"/>
              <a:gd name="T32" fmla="*/ 824 w 928"/>
              <a:gd name="T33" fmla="*/ 24 h 544"/>
              <a:gd name="T34" fmla="*/ 680 w 928"/>
              <a:gd name="T35" fmla="*/ 24 h 544"/>
              <a:gd name="T36" fmla="*/ 488 w 928"/>
              <a:gd name="T37" fmla="*/ 2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8" h="544">
                <a:moveTo>
                  <a:pt x="488" y="24"/>
                </a:moveTo>
                <a:cubicBezTo>
                  <a:pt x="424" y="24"/>
                  <a:pt x="360" y="24"/>
                  <a:pt x="296" y="24"/>
                </a:cubicBezTo>
                <a:cubicBezTo>
                  <a:pt x="232" y="24"/>
                  <a:pt x="152" y="24"/>
                  <a:pt x="104" y="24"/>
                </a:cubicBezTo>
                <a:cubicBezTo>
                  <a:pt x="56" y="24"/>
                  <a:pt x="16" y="0"/>
                  <a:pt x="8" y="24"/>
                </a:cubicBezTo>
                <a:cubicBezTo>
                  <a:pt x="0" y="48"/>
                  <a:pt x="40" y="128"/>
                  <a:pt x="56" y="168"/>
                </a:cubicBezTo>
                <a:cubicBezTo>
                  <a:pt x="72" y="208"/>
                  <a:pt x="112" y="208"/>
                  <a:pt x="104" y="264"/>
                </a:cubicBezTo>
                <a:cubicBezTo>
                  <a:pt x="96" y="320"/>
                  <a:pt x="8" y="464"/>
                  <a:pt x="8" y="504"/>
                </a:cubicBezTo>
                <a:cubicBezTo>
                  <a:pt x="8" y="544"/>
                  <a:pt x="48" y="504"/>
                  <a:pt x="104" y="504"/>
                </a:cubicBezTo>
                <a:cubicBezTo>
                  <a:pt x="160" y="504"/>
                  <a:pt x="256" y="504"/>
                  <a:pt x="344" y="504"/>
                </a:cubicBezTo>
                <a:cubicBezTo>
                  <a:pt x="432" y="504"/>
                  <a:pt x="552" y="504"/>
                  <a:pt x="632" y="504"/>
                </a:cubicBezTo>
                <a:cubicBezTo>
                  <a:pt x="712" y="504"/>
                  <a:pt x="776" y="512"/>
                  <a:pt x="824" y="504"/>
                </a:cubicBezTo>
                <a:cubicBezTo>
                  <a:pt x="872" y="496"/>
                  <a:pt x="912" y="472"/>
                  <a:pt x="920" y="456"/>
                </a:cubicBezTo>
                <a:cubicBezTo>
                  <a:pt x="928" y="440"/>
                  <a:pt x="888" y="440"/>
                  <a:pt x="872" y="408"/>
                </a:cubicBezTo>
                <a:cubicBezTo>
                  <a:pt x="856" y="376"/>
                  <a:pt x="824" y="312"/>
                  <a:pt x="824" y="264"/>
                </a:cubicBezTo>
                <a:cubicBezTo>
                  <a:pt x="824" y="216"/>
                  <a:pt x="856" y="160"/>
                  <a:pt x="872" y="120"/>
                </a:cubicBezTo>
                <a:cubicBezTo>
                  <a:pt x="888" y="80"/>
                  <a:pt x="928" y="40"/>
                  <a:pt x="920" y="24"/>
                </a:cubicBezTo>
                <a:cubicBezTo>
                  <a:pt x="912" y="8"/>
                  <a:pt x="864" y="24"/>
                  <a:pt x="824" y="24"/>
                </a:cubicBezTo>
                <a:cubicBezTo>
                  <a:pt x="784" y="24"/>
                  <a:pt x="736" y="24"/>
                  <a:pt x="680" y="24"/>
                </a:cubicBezTo>
                <a:cubicBezTo>
                  <a:pt x="624" y="24"/>
                  <a:pt x="552" y="24"/>
                  <a:pt x="488"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7" name="Freeform 15"/>
          <p:cNvSpPr>
            <a:spLocks/>
          </p:cNvSpPr>
          <p:nvPr/>
        </p:nvSpPr>
        <p:spPr bwMode="auto">
          <a:xfrm>
            <a:off x="4000500" y="3937000"/>
            <a:ext cx="1562100" cy="876300"/>
          </a:xfrm>
          <a:custGeom>
            <a:avLst/>
            <a:gdLst>
              <a:gd name="T0" fmla="*/ 496 w 984"/>
              <a:gd name="T1" fmla="*/ 16 h 552"/>
              <a:gd name="T2" fmla="*/ 256 w 984"/>
              <a:gd name="T3" fmla="*/ 16 h 552"/>
              <a:gd name="T4" fmla="*/ 64 w 984"/>
              <a:gd name="T5" fmla="*/ 16 h 552"/>
              <a:gd name="T6" fmla="*/ 16 w 984"/>
              <a:gd name="T7" fmla="*/ 16 h 552"/>
              <a:gd name="T8" fmla="*/ 16 w 984"/>
              <a:gd name="T9" fmla="*/ 112 h 552"/>
              <a:gd name="T10" fmla="*/ 64 w 984"/>
              <a:gd name="T11" fmla="*/ 208 h 552"/>
              <a:gd name="T12" fmla="*/ 64 w 984"/>
              <a:gd name="T13" fmla="*/ 352 h 552"/>
              <a:gd name="T14" fmla="*/ 16 w 984"/>
              <a:gd name="T15" fmla="*/ 496 h 552"/>
              <a:gd name="T16" fmla="*/ 16 w 984"/>
              <a:gd name="T17" fmla="*/ 544 h 552"/>
              <a:gd name="T18" fmla="*/ 112 w 984"/>
              <a:gd name="T19" fmla="*/ 544 h 552"/>
              <a:gd name="T20" fmla="*/ 352 w 984"/>
              <a:gd name="T21" fmla="*/ 544 h 552"/>
              <a:gd name="T22" fmla="*/ 592 w 984"/>
              <a:gd name="T23" fmla="*/ 544 h 552"/>
              <a:gd name="T24" fmla="*/ 832 w 984"/>
              <a:gd name="T25" fmla="*/ 544 h 552"/>
              <a:gd name="T26" fmla="*/ 880 w 984"/>
              <a:gd name="T27" fmla="*/ 544 h 552"/>
              <a:gd name="T28" fmla="*/ 976 w 984"/>
              <a:gd name="T29" fmla="*/ 496 h 552"/>
              <a:gd name="T30" fmla="*/ 928 w 984"/>
              <a:gd name="T31" fmla="*/ 400 h 552"/>
              <a:gd name="T32" fmla="*/ 880 w 984"/>
              <a:gd name="T33" fmla="*/ 304 h 552"/>
              <a:gd name="T34" fmla="*/ 928 w 984"/>
              <a:gd name="T35" fmla="*/ 112 h 552"/>
              <a:gd name="T36" fmla="*/ 976 w 984"/>
              <a:gd name="T37" fmla="*/ 16 h 552"/>
              <a:gd name="T38" fmla="*/ 928 w 984"/>
              <a:gd name="T39" fmla="*/ 16 h 552"/>
              <a:gd name="T40" fmla="*/ 784 w 984"/>
              <a:gd name="T41" fmla="*/ 16 h 552"/>
              <a:gd name="T42" fmla="*/ 592 w 984"/>
              <a:gd name="T43" fmla="*/ 16 h 552"/>
              <a:gd name="T44" fmla="*/ 496 w 984"/>
              <a:gd name="T45" fmla="*/ 1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4" h="552">
                <a:moveTo>
                  <a:pt x="496" y="16"/>
                </a:moveTo>
                <a:cubicBezTo>
                  <a:pt x="440" y="16"/>
                  <a:pt x="328" y="16"/>
                  <a:pt x="256" y="16"/>
                </a:cubicBezTo>
                <a:cubicBezTo>
                  <a:pt x="184" y="16"/>
                  <a:pt x="104" y="16"/>
                  <a:pt x="64" y="16"/>
                </a:cubicBezTo>
                <a:cubicBezTo>
                  <a:pt x="24" y="16"/>
                  <a:pt x="24" y="0"/>
                  <a:pt x="16" y="16"/>
                </a:cubicBezTo>
                <a:cubicBezTo>
                  <a:pt x="8" y="32"/>
                  <a:pt x="8" y="80"/>
                  <a:pt x="16" y="112"/>
                </a:cubicBezTo>
                <a:cubicBezTo>
                  <a:pt x="24" y="144"/>
                  <a:pt x="56" y="168"/>
                  <a:pt x="64" y="208"/>
                </a:cubicBezTo>
                <a:cubicBezTo>
                  <a:pt x="72" y="248"/>
                  <a:pt x="72" y="304"/>
                  <a:pt x="64" y="352"/>
                </a:cubicBezTo>
                <a:cubicBezTo>
                  <a:pt x="56" y="400"/>
                  <a:pt x="24" y="464"/>
                  <a:pt x="16" y="496"/>
                </a:cubicBezTo>
                <a:cubicBezTo>
                  <a:pt x="8" y="528"/>
                  <a:pt x="0" y="536"/>
                  <a:pt x="16" y="544"/>
                </a:cubicBezTo>
                <a:cubicBezTo>
                  <a:pt x="32" y="552"/>
                  <a:pt x="56" y="544"/>
                  <a:pt x="112" y="544"/>
                </a:cubicBezTo>
                <a:cubicBezTo>
                  <a:pt x="168" y="544"/>
                  <a:pt x="272" y="544"/>
                  <a:pt x="352" y="544"/>
                </a:cubicBezTo>
                <a:cubicBezTo>
                  <a:pt x="432" y="544"/>
                  <a:pt x="512" y="544"/>
                  <a:pt x="592" y="544"/>
                </a:cubicBezTo>
                <a:cubicBezTo>
                  <a:pt x="672" y="544"/>
                  <a:pt x="784" y="544"/>
                  <a:pt x="832" y="544"/>
                </a:cubicBezTo>
                <a:cubicBezTo>
                  <a:pt x="880" y="544"/>
                  <a:pt x="856" y="552"/>
                  <a:pt x="880" y="544"/>
                </a:cubicBezTo>
                <a:cubicBezTo>
                  <a:pt x="904" y="536"/>
                  <a:pt x="968" y="520"/>
                  <a:pt x="976" y="496"/>
                </a:cubicBezTo>
                <a:cubicBezTo>
                  <a:pt x="984" y="472"/>
                  <a:pt x="944" y="432"/>
                  <a:pt x="928" y="400"/>
                </a:cubicBezTo>
                <a:cubicBezTo>
                  <a:pt x="912" y="368"/>
                  <a:pt x="880" y="352"/>
                  <a:pt x="880" y="304"/>
                </a:cubicBezTo>
                <a:cubicBezTo>
                  <a:pt x="880" y="256"/>
                  <a:pt x="912" y="160"/>
                  <a:pt x="928" y="112"/>
                </a:cubicBezTo>
                <a:cubicBezTo>
                  <a:pt x="944" y="64"/>
                  <a:pt x="976" y="32"/>
                  <a:pt x="976" y="16"/>
                </a:cubicBezTo>
                <a:cubicBezTo>
                  <a:pt x="976" y="0"/>
                  <a:pt x="960" y="16"/>
                  <a:pt x="928" y="16"/>
                </a:cubicBezTo>
                <a:cubicBezTo>
                  <a:pt x="896" y="16"/>
                  <a:pt x="840" y="16"/>
                  <a:pt x="784" y="16"/>
                </a:cubicBezTo>
                <a:cubicBezTo>
                  <a:pt x="728" y="16"/>
                  <a:pt x="640" y="16"/>
                  <a:pt x="592" y="16"/>
                </a:cubicBezTo>
                <a:cubicBezTo>
                  <a:pt x="544" y="16"/>
                  <a:pt x="552" y="16"/>
                  <a:pt x="496"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5144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95400" y="1660525"/>
            <a:ext cx="71628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FF66"/>
                </a:solidFill>
                <a:latin typeface="Arial" charset="0"/>
              </a:rPr>
              <a:t>3. ARTICULAR FACETS AND ZYGAPOPHYSIAL JOINTS</a:t>
            </a:r>
          </a:p>
        </p:txBody>
      </p:sp>
    </p:spTree>
    <p:extLst>
      <p:ext uri="{BB962C8B-B14F-4D97-AF65-F5344CB8AC3E}">
        <p14:creationId xmlns:p14="http://schemas.microsoft.com/office/powerpoint/2010/main" val="103664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 y="136525"/>
            <a:ext cx="9067800" cy="22923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b="1">
              <a:solidFill>
                <a:srgbClr val="00FFFF"/>
              </a:solidFill>
              <a:latin typeface="Arial" charset="0"/>
            </a:endParaRPr>
          </a:p>
          <a:p>
            <a:pPr>
              <a:spcBef>
                <a:spcPct val="50000"/>
              </a:spcBef>
            </a:pPr>
            <a:r>
              <a:rPr lang="en-US" sz="1600" b="1">
                <a:solidFill>
                  <a:srgbClr val="00FFFF"/>
                </a:solidFill>
                <a:latin typeface="Arial" charset="0"/>
              </a:rPr>
              <a:t>Identify the articular facets and processes of the zygapophysial joints.</a:t>
            </a:r>
          </a:p>
          <a:p>
            <a:pPr>
              <a:spcBef>
                <a:spcPct val="50000"/>
              </a:spcBef>
            </a:pPr>
            <a:endParaRPr lang="en-US" sz="1600" b="1">
              <a:solidFill>
                <a:srgbClr val="00FFFF"/>
              </a:solidFill>
              <a:latin typeface="Arial" charset="0"/>
            </a:endParaRPr>
          </a:p>
          <a:p>
            <a:pPr>
              <a:spcBef>
                <a:spcPct val="50000"/>
              </a:spcBef>
            </a:pPr>
            <a:r>
              <a:rPr lang="en-US" sz="1600" b="1">
                <a:solidFill>
                  <a:srgbClr val="00FFFF"/>
                </a:solidFill>
                <a:latin typeface="Arial" charset="0"/>
              </a:rPr>
              <a:t>If the articular facets are not evident because they are obliquely orientated, be satisfied that you have found the circular region produced by the overlapping inferior and superior articular processes.</a:t>
            </a:r>
          </a:p>
          <a:p>
            <a:pPr>
              <a:spcBef>
                <a:spcPct val="50000"/>
              </a:spcBef>
            </a:pPr>
            <a:endParaRPr lang="en-US" sz="1600" b="1">
              <a:solidFill>
                <a:srgbClr val="00FFFF"/>
              </a:solidFill>
              <a:latin typeface="Arial" charset="0"/>
            </a:endParaRPr>
          </a:p>
        </p:txBody>
      </p:sp>
    </p:spTree>
    <p:extLst>
      <p:ext uri="{BB962C8B-B14F-4D97-AF65-F5344CB8AC3E}">
        <p14:creationId xmlns:p14="http://schemas.microsoft.com/office/powerpoint/2010/main" val="3441810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30055" name="Freeform 7"/>
          <p:cNvSpPr>
            <a:spLocks/>
          </p:cNvSpPr>
          <p:nvPr/>
        </p:nvSpPr>
        <p:spPr bwMode="auto">
          <a:xfrm>
            <a:off x="4254500" y="1295400"/>
            <a:ext cx="876300" cy="774700"/>
          </a:xfrm>
          <a:custGeom>
            <a:avLst/>
            <a:gdLst>
              <a:gd name="T0" fmla="*/ 8 w 552"/>
              <a:gd name="T1" fmla="*/ 0 h 488"/>
              <a:gd name="T2" fmla="*/ 56 w 552"/>
              <a:gd name="T3" fmla="*/ 96 h 488"/>
              <a:gd name="T4" fmla="*/ 8 w 552"/>
              <a:gd name="T5" fmla="*/ 192 h 488"/>
              <a:gd name="T6" fmla="*/ 8 w 552"/>
              <a:gd name="T7" fmla="*/ 288 h 488"/>
              <a:gd name="T8" fmla="*/ 8 w 552"/>
              <a:gd name="T9" fmla="*/ 384 h 488"/>
              <a:gd name="T10" fmla="*/ 56 w 552"/>
              <a:gd name="T11" fmla="*/ 432 h 488"/>
              <a:gd name="T12" fmla="*/ 152 w 552"/>
              <a:gd name="T13" fmla="*/ 384 h 488"/>
              <a:gd name="T14" fmla="*/ 200 w 552"/>
              <a:gd name="T15" fmla="*/ 288 h 488"/>
              <a:gd name="T16" fmla="*/ 296 w 552"/>
              <a:gd name="T17" fmla="*/ 240 h 488"/>
              <a:gd name="T18" fmla="*/ 392 w 552"/>
              <a:gd name="T19" fmla="*/ 336 h 488"/>
              <a:gd name="T20" fmla="*/ 440 w 552"/>
              <a:gd name="T21" fmla="*/ 432 h 488"/>
              <a:gd name="T22" fmla="*/ 536 w 552"/>
              <a:gd name="T23" fmla="*/ 480 h 488"/>
              <a:gd name="T24" fmla="*/ 536 w 552"/>
              <a:gd name="T25" fmla="*/ 384 h 488"/>
              <a:gd name="T26" fmla="*/ 536 w 552"/>
              <a:gd name="T27" fmla="*/ 288 h 488"/>
              <a:gd name="T28" fmla="*/ 536 w 552"/>
              <a:gd name="T29" fmla="*/ 192 h 488"/>
              <a:gd name="T30" fmla="*/ 488 w 552"/>
              <a:gd name="T31" fmla="*/ 144 h 488"/>
              <a:gd name="T32" fmla="*/ 488 w 552"/>
              <a:gd name="T3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2" h="488">
                <a:moveTo>
                  <a:pt x="8" y="0"/>
                </a:moveTo>
                <a:cubicBezTo>
                  <a:pt x="32" y="32"/>
                  <a:pt x="56" y="64"/>
                  <a:pt x="56" y="96"/>
                </a:cubicBezTo>
                <a:cubicBezTo>
                  <a:pt x="56" y="128"/>
                  <a:pt x="16" y="160"/>
                  <a:pt x="8" y="192"/>
                </a:cubicBezTo>
                <a:cubicBezTo>
                  <a:pt x="0" y="224"/>
                  <a:pt x="8" y="256"/>
                  <a:pt x="8" y="288"/>
                </a:cubicBezTo>
                <a:cubicBezTo>
                  <a:pt x="8" y="320"/>
                  <a:pt x="0" y="360"/>
                  <a:pt x="8" y="384"/>
                </a:cubicBezTo>
                <a:cubicBezTo>
                  <a:pt x="16" y="408"/>
                  <a:pt x="32" y="432"/>
                  <a:pt x="56" y="432"/>
                </a:cubicBezTo>
                <a:cubicBezTo>
                  <a:pt x="80" y="432"/>
                  <a:pt x="128" y="408"/>
                  <a:pt x="152" y="384"/>
                </a:cubicBezTo>
                <a:cubicBezTo>
                  <a:pt x="176" y="360"/>
                  <a:pt x="176" y="312"/>
                  <a:pt x="200" y="288"/>
                </a:cubicBezTo>
                <a:cubicBezTo>
                  <a:pt x="224" y="264"/>
                  <a:pt x="264" y="232"/>
                  <a:pt x="296" y="240"/>
                </a:cubicBezTo>
                <a:cubicBezTo>
                  <a:pt x="328" y="248"/>
                  <a:pt x="368" y="304"/>
                  <a:pt x="392" y="336"/>
                </a:cubicBezTo>
                <a:cubicBezTo>
                  <a:pt x="416" y="368"/>
                  <a:pt x="416" y="408"/>
                  <a:pt x="440" y="432"/>
                </a:cubicBezTo>
                <a:cubicBezTo>
                  <a:pt x="464" y="456"/>
                  <a:pt x="520" y="488"/>
                  <a:pt x="536" y="480"/>
                </a:cubicBezTo>
                <a:cubicBezTo>
                  <a:pt x="552" y="472"/>
                  <a:pt x="536" y="416"/>
                  <a:pt x="536" y="384"/>
                </a:cubicBezTo>
                <a:cubicBezTo>
                  <a:pt x="536" y="352"/>
                  <a:pt x="536" y="320"/>
                  <a:pt x="536" y="288"/>
                </a:cubicBezTo>
                <a:cubicBezTo>
                  <a:pt x="536" y="256"/>
                  <a:pt x="544" y="216"/>
                  <a:pt x="536" y="192"/>
                </a:cubicBezTo>
                <a:cubicBezTo>
                  <a:pt x="528" y="168"/>
                  <a:pt x="496" y="176"/>
                  <a:pt x="488" y="144"/>
                </a:cubicBezTo>
                <a:cubicBezTo>
                  <a:pt x="480" y="112"/>
                  <a:pt x="488" y="24"/>
                  <a:pt x="488" y="0"/>
                </a:cubicBezTo>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6" name="Freeform 8"/>
          <p:cNvSpPr>
            <a:spLocks/>
          </p:cNvSpPr>
          <p:nvPr/>
        </p:nvSpPr>
        <p:spPr bwMode="auto">
          <a:xfrm>
            <a:off x="4000500" y="1447800"/>
            <a:ext cx="266700" cy="838200"/>
          </a:xfrm>
          <a:custGeom>
            <a:avLst/>
            <a:gdLst>
              <a:gd name="T0" fmla="*/ 120 w 168"/>
              <a:gd name="T1" fmla="*/ 336 h 528"/>
              <a:gd name="T2" fmla="*/ 120 w 168"/>
              <a:gd name="T3" fmla="*/ 192 h 528"/>
              <a:gd name="T4" fmla="*/ 120 w 168"/>
              <a:gd name="T5" fmla="*/ 48 h 528"/>
              <a:gd name="T6" fmla="*/ 120 w 168"/>
              <a:gd name="T7" fmla="*/ 0 h 528"/>
              <a:gd name="T8" fmla="*/ 72 w 168"/>
              <a:gd name="T9" fmla="*/ 48 h 528"/>
              <a:gd name="T10" fmla="*/ 24 w 168"/>
              <a:gd name="T11" fmla="*/ 144 h 528"/>
              <a:gd name="T12" fmla="*/ 24 w 168"/>
              <a:gd name="T13" fmla="*/ 240 h 528"/>
              <a:gd name="T14" fmla="*/ 24 w 168"/>
              <a:gd name="T15" fmla="*/ 384 h 528"/>
              <a:gd name="T16" fmla="*/ 168 w 168"/>
              <a:gd name="T17" fmla="*/ 52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528">
                <a:moveTo>
                  <a:pt x="120" y="336"/>
                </a:moveTo>
                <a:cubicBezTo>
                  <a:pt x="120" y="288"/>
                  <a:pt x="120" y="240"/>
                  <a:pt x="120" y="192"/>
                </a:cubicBezTo>
                <a:cubicBezTo>
                  <a:pt x="120" y="144"/>
                  <a:pt x="120" y="80"/>
                  <a:pt x="120" y="48"/>
                </a:cubicBezTo>
                <a:cubicBezTo>
                  <a:pt x="120" y="16"/>
                  <a:pt x="128" y="0"/>
                  <a:pt x="120" y="0"/>
                </a:cubicBezTo>
                <a:cubicBezTo>
                  <a:pt x="112" y="0"/>
                  <a:pt x="88" y="24"/>
                  <a:pt x="72" y="48"/>
                </a:cubicBezTo>
                <a:cubicBezTo>
                  <a:pt x="56" y="72"/>
                  <a:pt x="32" y="112"/>
                  <a:pt x="24" y="144"/>
                </a:cubicBezTo>
                <a:cubicBezTo>
                  <a:pt x="16" y="176"/>
                  <a:pt x="24" y="200"/>
                  <a:pt x="24" y="240"/>
                </a:cubicBezTo>
                <a:cubicBezTo>
                  <a:pt x="24" y="280"/>
                  <a:pt x="0" y="336"/>
                  <a:pt x="24" y="384"/>
                </a:cubicBezTo>
                <a:cubicBezTo>
                  <a:pt x="48" y="432"/>
                  <a:pt x="144" y="504"/>
                  <a:pt x="168" y="528"/>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7" name="Freeform 9"/>
          <p:cNvSpPr>
            <a:spLocks/>
          </p:cNvSpPr>
          <p:nvPr/>
        </p:nvSpPr>
        <p:spPr bwMode="auto">
          <a:xfrm>
            <a:off x="5156200" y="1511300"/>
            <a:ext cx="254000" cy="774700"/>
          </a:xfrm>
          <a:custGeom>
            <a:avLst/>
            <a:gdLst>
              <a:gd name="T0" fmla="*/ 16 w 160"/>
              <a:gd name="T1" fmla="*/ 344 h 488"/>
              <a:gd name="T2" fmla="*/ 16 w 160"/>
              <a:gd name="T3" fmla="*/ 296 h 488"/>
              <a:gd name="T4" fmla="*/ 16 w 160"/>
              <a:gd name="T5" fmla="*/ 152 h 488"/>
              <a:gd name="T6" fmla="*/ 16 w 160"/>
              <a:gd name="T7" fmla="*/ 56 h 488"/>
              <a:gd name="T8" fmla="*/ 16 w 160"/>
              <a:gd name="T9" fmla="*/ 8 h 488"/>
              <a:gd name="T10" fmla="*/ 112 w 160"/>
              <a:gd name="T11" fmla="*/ 104 h 488"/>
              <a:gd name="T12" fmla="*/ 160 w 160"/>
              <a:gd name="T13" fmla="*/ 248 h 488"/>
              <a:gd name="T14" fmla="*/ 112 w 160"/>
              <a:gd name="T15" fmla="*/ 392 h 488"/>
              <a:gd name="T16" fmla="*/ 16 w 160"/>
              <a:gd name="T17"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488">
                <a:moveTo>
                  <a:pt x="16" y="344"/>
                </a:moveTo>
                <a:cubicBezTo>
                  <a:pt x="16" y="336"/>
                  <a:pt x="16" y="328"/>
                  <a:pt x="16" y="296"/>
                </a:cubicBezTo>
                <a:cubicBezTo>
                  <a:pt x="16" y="264"/>
                  <a:pt x="16" y="192"/>
                  <a:pt x="16" y="152"/>
                </a:cubicBezTo>
                <a:cubicBezTo>
                  <a:pt x="16" y="112"/>
                  <a:pt x="16" y="80"/>
                  <a:pt x="16" y="56"/>
                </a:cubicBezTo>
                <a:cubicBezTo>
                  <a:pt x="16" y="32"/>
                  <a:pt x="0" y="0"/>
                  <a:pt x="16" y="8"/>
                </a:cubicBezTo>
                <a:cubicBezTo>
                  <a:pt x="32" y="16"/>
                  <a:pt x="88" y="64"/>
                  <a:pt x="112" y="104"/>
                </a:cubicBezTo>
                <a:cubicBezTo>
                  <a:pt x="136" y="144"/>
                  <a:pt x="160" y="200"/>
                  <a:pt x="160" y="248"/>
                </a:cubicBezTo>
                <a:cubicBezTo>
                  <a:pt x="160" y="296"/>
                  <a:pt x="136" y="352"/>
                  <a:pt x="112" y="392"/>
                </a:cubicBezTo>
                <a:cubicBezTo>
                  <a:pt x="88" y="432"/>
                  <a:pt x="32" y="472"/>
                  <a:pt x="16" y="488"/>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8" name="Text Box 10"/>
          <p:cNvSpPr txBox="1">
            <a:spLocks noChangeArrowheads="1"/>
          </p:cNvSpPr>
          <p:nvPr/>
        </p:nvSpPr>
        <p:spPr bwMode="auto">
          <a:xfrm>
            <a:off x="4191000" y="8064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66"/>
                </a:solidFill>
                <a:latin typeface="Arial" charset="0"/>
              </a:rPr>
              <a:t>L1 iaps</a:t>
            </a:r>
            <a:endParaRPr lang="en-AU" sz="1600" b="1">
              <a:solidFill>
                <a:srgbClr val="FFFF66"/>
              </a:solidFill>
              <a:latin typeface="Arial" charset="0"/>
            </a:endParaRPr>
          </a:p>
        </p:txBody>
      </p:sp>
      <p:sp>
        <p:nvSpPr>
          <p:cNvPr id="130059" name="Line 11"/>
          <p:cNvSpPr>
            <a:spLocks noChangeShapeType="1"/>
          </p:cNvSpPr>
          <p:nvPr/>
        </p:nvSpPr>
        <p:spPr bwMode="auto">
          <a:xfrm flipH="1">
            <a:off x="4343400" y="1143000"/>
            <a:ext cx="228600" cy="6858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60" name="Line 12"/>
          <p:cNvSpPr>
            <a:spLocks noChangeShapeType="1"/>
          </p:cNvSpPr>
          <p:nvPr/>
        </p:nvSpPr>
        <p:spPr bwMode="auto">
          <a:xfrm>
            <a:off x="4800600" y="1143000"/>
            <a:ext cx="228600" cy="6858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61" name="Text Box 13"/>
          <p:cNvSpPr txBox="1">
            <a:spLocks noChangeArrowheads="1"/>
          </p:cNvSpPr>
          <p:nvPr/>
        </p:nvSpPr>
        <p:spPr bwMode="auto">
          <a:xfrm>
            <a:off x="2667000" y="15684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66"/>
                </a:solidFill>
                <a:latin typeface="Arial" charset="0"/>
              </a:rPr>
              <a:t>L2 sap</a:t>
            </a:r>
            <a:endParaRPr lang="en-AU" sz="1600" b="1">
              <a:solidFill>
                <a:srgbClr val="FFFF66"/>
              </a:solidFill>
              <a:latin typeface="Arial" charset="0"/>
            </a:endParaRPr>
          </a:p>
        </p:txBody>
      </p:sp>
      <p:sp>
        <p:nvSpPr>
          <p:cNvPr id="130062" name="Text Box 14"/>
          <p:cNvSpPr txBox="1">
            <a:spLocks noChangeArrowheads="1"/>
          </p:cNvSpPr>
          <p:nvPr/>
        </p:nvSpPr>
        <p:spPr bwMode="auto">
          <a:xfrm>
            <a:off x="5791200" y="16002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66"/>
                </a:solidFill>
                <a:latin typeface="Arial" charset="0"/>
              </a:rPr>
              <a:t>L2 sap</a:t>
            </a:r>
            <a:endParaRPr lang="en-AU" sz="1600" b="1">
              <a:solidFill>
                <a:srgbClr val="FFFF66"/>
              </a:solidFill>
              <a:latin typeface="Arial" charset="0"/>
            </a:endParaRPr>
          </a:p>
        </p:txBody>
      </p:sp>
      <p:sp>
        <p:nvSpPr>
          <p:cNvPr id="130063" name="Line 15"/>
          <p:cNvSpPr>
            <a:spLocks noChangeShapeType="1"/>
          </p:cNvSpPr>
          <p:nvPr/>
        </p:nvSpPr>
        <p:spPr bwMode="auto">
          <a:xfrm flipH="1">
            <a:off x="5410200" y="1752600"/>
            <a:ext cx="381000" cy="0"/>
          </a:xfrm>
          <a:prstGeom prst="line">
            <a:avLst/>
          </a:prstGeom>
          <a:noFill/>
          <a:ln w="19050">
            <a:solidFill>
              <a:srgbClr val="FFFF66"/>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64" name="Line 16"/>
          <p:cNvSpPr>
            <a:spLocks noChangeShapeType="1"/>
          </p:cNvSpPr>
          <p:nvPr/>
        </p:nvSpPr>
        <p:spPr bwMode="auto">
          <a:xfrm flipV="1">
            <a:off x="3505200" y="1752600"/>
            <a:ext cx="533400" cy="0"/>
          </a:xfrm>
          <a:prstGeom prst="line">
            <a:avLst/>
          </a:prstGeom>
          <a:noFill/>
          <a:ln w="19050">
            <a:solidFill>
              <a:srgbClr val="FFFF66"/>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5714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31078" name="Text Box 6"/>
          <p:cNvSpPr txBox="1">
            <a:spLocks noChangeArrowheads="1"/>
          </p:cNvSpPr>
          <p:nvPr/>
        </p:nvSpPr>
        <p:spPr bwMode="auto">
          <a:xfrm>
            <a:off x="4267200" y="18732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66"/>
                </a:solidFill>
                <a:latin typeface="Arial" charset="0"/>
              </a:rPr>
              <a:t>L2 iaps</a:t>
            </a:r>
            <a:endParaRPr lang="en-AU" sz="1600" b="1">
              <a:solidFill>
                <a:srgbClr val="FFFF66"/>
              </a:solidFill>
              <a:latin typeface="Arial" charset="0"/>
            </a:endParaRPr>
          </a:p>
        </p:txBody>
      </p:sp>
      <p:sp>
        <p:nvSpPr>
          <p:cNvPr id="131079" name="Line 7"/>
          <p:cNvSpPr>
            <a:spLocks noChangeShapeType="1"/>
          </p:cNvSpPr>
          <p:nvPr/>
        </p:nvSpPr>
        <p:spPr bwMode="auto">
          <a:xfrm flipH="1">
            <a:off x="4343400" y="2286000"/>
            <a:ext cx="228600" cy="6858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0" name="Line 8"/>
          <p:cNvSpPr>
            <a:spLocks noChangeShapeType="1"/>
          </p:cNvSpPr>
          <p:nvPr/>
        </p:nvSpPr>
        <p:spPr bwMode="auto">
          <a:xfrm>
            <a:off x="4876800" y="2286000"/>
            <a:ext cx="228600" cy="6858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1" name="Text Box 9"/>
          <p:cNvSpPr txBox="1">
            <a:spLocks noChangeArrowheads="1"/>
          </p:cNvSpPr>
          <p:nvPr/>
        </p:nvSpPr>
        <p:spPr bwMode="auto">
          <a:xfrm>
            <a:off x="2667000" y="27432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accent2"/>
                </a:solidFill>
                <a:latin typeface="Arial" charset="0"/>
              </a:rPr>
              <a:t>L3 sap</a:t>
            </a:r>
            <a:endParaRPr lang="en-AU" sz="1600" b="1">
              <a:solidFill>
                <a:schemeClr val="accent2"/>
              </a:solidFill>
              <a:latin typeface="Arial" charset="0"/>
            </a:endParaRPr>
          </a:p>
        </p:txBody>
      </p:sp>
      <p:sp>
        <p:nvSpPr>
          <p:cNvPr id="131082" name="Text Box 10"/>
          <p:cNvSpPr txBox="1">
            <a:spLocks noChangeArrowheads="1"/>
          </p:cNvSpPr>
          <p:nvPr/>
        </p:nvSpPr>
        <p:spPr bwMode="auto">
          <a:xfrm>
            <a:off x="5867400" y="27114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accent2"/>
                </a:solidFill>
                <a:latin typeface="Arial" charset="0"/>
              </a:rPr>
              <a:t>L3 sap</a:t>
            </a:r>
            <a:endParaRPr lang="en-AU" sz="1600" b="1">
              <a:solidFill>
                <a:schemeClr val="accent2"/>
              </a:solidFill>
              <a:latin typeface="Arial" charset="0"/>
            </a:endParaRPr>
          </a:p>
        </p:txBody>
      </p:sp>
      <p:sp>
        <p:nvSpPr>
          <p:cNvPr id="131083" name="Line 11"/>
          <p:cNvSpPr>
            <a:spLocks noChangeShapeType="1"/>
          </p:cNvSpPr>
          <p:nvPr/>
        </p:nvSpPr>
        <p:spPr bwMode="auto">
          <a:xfrm flipH="1">
            <a:off x="5486400" y="2895600"/>
            <a:ext cx="381000" cy="0"/>
          </a:xfrm>
          <a:prstGeom prst="line">
            <a:avLst/>
          </a:prstGeom>
          <a:noFill/>
          <a:ln w="1905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4" name="Line 12"/>
          <p:cNvSpPr>
            <a:spLocks noChangeShapeType="1"/>
          </p:cNvSpPr>
          <p:nvPr/>
        </p:nvSpPr>
        <p:spPr bwMode="auto">
          <a:xfrm flipV="1">
            <a:off x="3505200" y="2971800"/>
            <a:ext cx="533400" cy="0"/>
          </a:xfrm>
          <a:prstGeom prst="line">
            <a:avLst/>
          </a:prstGeom>
          <a:noFill/>
          <a:ln w="1905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6" name="Freeform 14"/>
          <p:cNvSpPr>
            <a:spLocks/>
          </p:cNvSpPr>
          <p:nvPr/>
        </p:nvSpPr>
        <p:spPr bwMode="auto">
          <a:xfrm>
            <a:off x="4279900" y="2286000"/>
            <a:ext cx="939800" cy="914400"/>
          </a:xfrm>
          <a:custGeom>
            <a:avLst/>
            <a:gdLst>
              <a:gd name="T0" fmla="*/ 16 w 648"/>
              <a:gd name="T1" fmla="*/ 0 h 656"/>
              <a:gd name="T2" fmla="*/ 64 w 648"/>
              <a:gd name="T3" fmla="*/ 96 h 656"/>
              <a:gd name="T4" fmla="*/ 64 w 648"/>
              <a:gd name="T5" fmla="*/ 240 h 656"/>
              <a:gd name="T6" fmla="*/ 16 w 648"/>
              <a:gd name="T7" fmla="*/ 288 h 656"/>
              <a:gd name="T8" fmla="*/ 16 w 648"/>
              <a:gd name="T9" fmla="*/ 432 h 656"/>
              <a:gd name="T10" fmla="*/ 16 w 648"/>
              <a:gd name="T11" fmla="*/ 576 h 656"/>
              <a:gd name="T12" fmla="*/ 112 w 648"/>
              <a:gd name="T13" fmla="*/ 624 h 656"/>
              <a:gd name="T14" fmla="*/ 160 w 648"/>
              <a:gd name="T15" fmla="*/ 480 h 656"/>
              <a:gd name="T16" fmla="*/ 256 w 648"/>
              <a:gd name="T17" fmla="*/ 288 h 656"/>
              <a:gd name="T18" fmla="*/ 352 w 648"/>
              <a:gd name="T19" fmla="*/ 240 h 656"/>
              <a:gd name="T20" fmla="*/ 448 w 648"/>
              <a:gd name="T21" fmla="*/ 336 h 656"/>
              <a:gd name="T22" fmla="*/ 496 w 648"/>
              <a:gd name="T23" fmla="*/ 480 h 656"/>
              <a:gd name="T24" fmla="*/ 592 w 648"/>
              <a:gd name="T25" fmla="*/ 624 h 656"/>
              <a:gd name="T26" fmla="*/ 640 w 648"/>
              <a:gd name="T27" fmla="*/ 624 h 656"/>
              <a:gd name="T28" fmla="*/ 640 w 648"/>
              <a:gd name="T29" fmla="*/ 432 h 656"/>
              <a:gd name="T30" fmla="*/ 640 w 648"/>
              <a:gd name="T31" fmla="*/ 240 h 656"/>
              <a:gd name="T32" fmla="*/ 592 w 648"/>
              <a:gd name="T33" fmla="*/ 192 h 656"/>
              <a:gd name="T34" fmla="*/ 592 w 648"/>
              <a:gd name="T35" fmla="*/ 96 h 656"/>
              <a:gd name="T36" fmla="*/ 592 w 648"/>
              <a:gd name="T3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8" h="656">
                <a:moveTo>
                  <a:pt x="16" y="0"/>
                </a:moveTo>
                <a:cubicBezTo>
                  <a:pt x="36" y="28"/>
                  <a:pt x="56" y="56"/>
                  <a:pt x="64" y="96"/>
                </a:cubicBezTo>
                <a:cubicBezTo>
                  <a:pt x="72" y="136"/>
                  <a:pt x="72" y="208"/>
                  <a:pt x="64" y="240"/>
                </a:cubicBezTo>
                <a:cubicBezTo>
                  <a:pt x="56" y="272"/>
                  <a:pt x="24" y="256"/>
                  <a:pt x="16" y="288"/>
                </a:cubicBezTo>
                <a:cubicBezTo>
                  <a:pt x="8" y="320"/>
                  <a:pt x="16" y="384"/>
                  <a:pt x="16" y="432"/>
                </a:cubicBezTo>
                <a:cubicBezTo>
                  <a:pt x="16" y="480"/>
                  <a:pt x="0" y="544"/>
                  <a:pt x="16" y="576"/>
                </a:cubicBezTo>
                <a:cubicBezTo>
                  <a:pt x="32" y="608"/>
                  <a:pt x="88" y="640"/>
                  <a:pt x="112" y="624"/>
                </a:cubicBezTo>
                <a:cubicBezTo>
                  <a:pt x="136" y="608"/>
                  <a:pt x="136" y="536"/>
                  <a:pt x="160" y="480"/>
                </a:cubicBezTo>
                <a:cubicBezTo>
                  <a:pt x="184" y="424"/>
                  <a:pt x="224" y="328"/>
                  <a:pt x="256" y="288"/>
                </a:cubicBezTo>
                <a:cubicBezTo>
                  <a:pt x="288" y="248"/>
                  <a:pt x="320" y="232"/>
                  <a:pt x="352" y="240"/>
                </a:cubicBezTo>
                <a:cubicBezTo>
                  <a:pt x="384" y="248"/>
                  <a:pt x="424" y="296"/>
                  <a:pt x="448" y="336"/>
                </a:cubicBezTo>
                <a:cubicBezTo>
                  <a:pt x="472" y="376"/>
                  <a:pt x="472" y="432"/>
                  <a:pt x="496" y="480"/>
                </a:cubicBezTo>
                <a:cubicBezTo>
                  <a:pt x="520" y="528"/>
                  <a:pt x="568" y="600"/>
                  <a:pt x="592" y="624"/>
                </a:cubicBezTo>
                <a:cubicBezTo>
                  <a:pt x="616" y="648"/>
                  <a:pt x="632" y="656"/>
                  <a:pt x="640" y="624"/>
                </a:cubicBezTo>
                <a:cubicBezTo>
                  <a:pt x="648" y="592"/>
                  <a:pt x="640" y="496"/>
                  <a:pt x="640" y="432"/>
                </a:cubicBezTo>
                <a:cubicBezTo>
                  <a:pt x="640" y="368"/>
                  <a:pt x="648" y="280"/>
                  <a:pt x="640" y="240"/>
                </a:cubicBezTo>
                <a:cubicBezTo>
                  <a:pt x="632" y="200"/>
                  <a:pt x="600" y="216"/>
                  <a:pt x="592" y="192"/>
                </a:cubicBezTo>
                <a:cubicBezTo>
                  <a:pt x="584" y="168"/>
                  <a:pt x="592" y="128"/>
                  <a:pt x="592" y="96"/>
                </a:cubicBezTo>
                <a:cubicBezTo>
                  <a:pt x="592" y="64"/>
                  <a:pt x="592" y="16"/>
                  <a:pt x="592" y="0"/>
                </a:cubicBezTo>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8" name="Freeform 16"/>
          <p:cNvSpPr>
            <a:spLocks/>
          </p:cNvSpPr>
          <p:nvPr/>
        </p:nvSpPr>
        <p:spPr bwMode="auto">
          <a:xfrm>
            <a:off x="5232400" y="2578100"/>
            <a:ext cx="266700" cy="850900"/>
          </a:xfrm>
          <a:custGeom>
            <a:avLst/>
            <a:gdLst>
              <a:gd name="T0" fmla="*/ 16 w 168"/>
              <a:gd name="T1" fmla="*/ 392 h 536"/>
              <a:gd name="T2" fmla="*/ 16 w 168"/>
              <a:gd name="T3" fmla="*/ 200 h 536"/>
              <a:gd name="T4" fmla="*/ 16 w 168"/>
              <a:gd name="T5" fmla="*/ 56 h 536"/>
              <a:gd name="T6" fmla="*/ 16 w 168"/>
              <a:gd name="T7" fmla="*/ 8 h 536"/>
              <a:gd name="T8" fmla="*/ 112 w 168"/>
              <a:gd name="T9" fmla="*/ 104 h 536"/>
              <a:gd name="T10" fmla="*/ 160 w 168"/>
              <a:gd name="T11" fmla="*/ 296 h 536"/>
              <a:gd name="T12" fmla="*/ 64 w 168"/>
              <a:gd name="T13" fmla="*/ 440 h 536"/>
              <a:gd name="T14" fmla="*/ 16 w 168"/>
              <a:gd name="T15" fmla="*/ 536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536">
                <a:moveTo>
                  <a:pt x="16" y="392"/>
                </a:moveTo>
                <a:cubicBezTo>
                  <a:pt x="16" y="324"/>
                  <a:pt x="16" y="256"/>
                  <a:pt x="16" y="200"/>
                </a:cubicBezTo>
                <a:cubicBezTo>
                  <a:pt x="16" y="144"/>
                  <a:pt x="16" y="88"/>
                  <a:pt x="16" y="56"/>
                </a:cubicBezTo>
                <a:cubicBezTo>
                  <a:pt x="16" y="24"/>
                  <a:pt x="0" y="0"/>
                  <a:pt x="16" y="8"/>
                </a:cubicBezTo>
                <a:cubicBezTo>
                  <a:pt x="32" y="16"/>
                  <a:pt x="88" y="56"/>
                  <a:pt x="112" y="104"/>
                </a:cubicBezTo>
                <a:cubicBezTo>
                  <a:pt x="136" y="152"/>
                  <a:pt x="168" y="240"/>
                  <a:pt x="160" y="296"/>
                </a:cubicBezTo>
                <a:cubicBezTo>
                  <a:pt x="152" y="352"/>
                  <a:pt x="88" y="400"/>
                  <a:pt x="64" y="440"/>
                </a:cubicBezTo>
                <a:cubicBezTo>
                  <a:pt x="40" y="480"/>
                  <a:pt x="24" y="520"/>
                  <a:pt x="16" y="536"/>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9" name="Freeform 17"/>
          <p:cNvSpPr>
            <a:spLocks/>
          </p:cNvSpPr>
          <p:nvPr/>
        </p:nvSpPr>
        <p:spPr bwMode="auto">
          <a:xfrm>
            <a:off x="4025900" y="2654300"/>
            <a:ext cx="266700" cy="774700"/>
          </a:xfrm>
          <a:custGeom>
            <a:avLst/>
            <a:gdLst>
              <a:gd name="T0" fmla="*/ 152 w 168"/>
              <a:gd name="T1" fmla="*/ 296 h 488"/>
              <a:gd name="T2" fmla="*/ 152 w 168"/>
              <a:gd name="T3" fmla="*/ 104 h 488"/>
              <a:gd name="T4" fmla="*/ 152 w 168"/>
              <a:gd name="T5" fmla="*/ 8 h 488"/>
              <a:gd name="T6" fmla="*/ 56 w 168"/>
              <a:gd name="T7" fmla="*/ 56 h 488"/>
              <a:gd name="T8" fmla="*/ 8 w 168"/>
              <a:gd name="T9" fmla="*/ 104 h 488"/>
              <a:gd name="T10" fmla="*/ 8 w 168"/>
              <a:gd name="T11" fmla="*/ 248 h 488"/>
              <a:gd name="T12" fmla="*/ 56 w 168"/>
              <a:gd name="T13" fmla="*/ 344 h 488"/>
              <a:gd name="T14" fmla="*/ 152 w 168"/>
              <a:gd name="T15" fmla="*/ 392 h 488"/>
              <a:gd name="T16" fmla="*/ 152 w 168"/>
              <a:gd name="T17"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488">
                <a:moveTo>
                  <a:pt x="152" y="296"/>
                </a:moveTo>
                <a:cubicBezTo>
                  <a:pt x="152" y="224"/>
                  <a:pt x="152" y="152"/>
                  <a:pt x="152" y="104"/>
                </a:cubicBezTo>
                <a:cubicBezTo>
                  <a:pt x="152" y="56"/>
                  <a:pt x="168" y="16"/>
                  <a:pt x="152" y="8"/>
                </a:cubicBezTo>
                <a:cubicBezTo>
                  <a:pt x="136" y="0"/>
                  <a:pt x="80" y="40"/>
                  <a:pt x="56" y="56"/>
                </a:cubicBezTo>
                <a:cubicBezTo>
                  <a:pt x="32" y="72"/>
                  <a:pt x="16" y="72"/>
                  <a:pt x="8" y="104"/>
                </a:cubicBezTo>
                <a:cubicBezTo>
                  <a:pt x="0" y="136"/>
                  <a:pt x="0" y="208"/>
                  <a:pt x="8" y="248"/>
                </a:cubicBezTo>
                <a:cubicBezTo>
                  <a:pt x="16" y="288"/>
                  <a:pt x="32" y="320"/>
                  <a:pt x="56" y="344"/>
                </a:cubicBezTo>
                <a:cubicBezTo>
                  <a:pt x="80" y="368"/>
                  <a:pt x="136" y="368"/>
                  <a:pt x="152" y="392"/>
                </a:cubicBezTo>
                <a:cubicBezTo>
                  <a:pt x="168" y="416"/>
                  <a:pt x="152" y="472"/>
                  <a:pt x="152" y="488"/>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8963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35171" name="Text Box 3"/>
          <p:cNvSpPr txBox="1">
            <a:spLocks noChangeArrowheads="1"/>
          </p:cNvSpPr>
          <p:nvPr/>
        </p:nvSpPr>
        <p:spPr bwMode="auto">
          <a:xfrm>
            <a:off x="4343400" y="28638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66"/>
                </a:solidFill>
                <a:latin typeface="Arial" charset="0"/>
              </a:rPr>
              <a:t>L3 iaps</a:t>
            </a:r>
            <a:endParaRPr lang="en-AU" sz="1600" b="1">
              <a:solidFill>
                <a:srgbClr val="FFFF66"/>
              </a:solidFill>
              <a:latin typeface="Arial" charset="0"/>
            </a:endParaRPr>
          </a:p>
        </p:txBody>
      </p:sp>
      <p:sp>
        <p:nvSpPr>
          <p:cNvPr id="135172" name="Line 4"/>
          <p:cNvSpPr>
            <a:spLocks noChangeShapeType="1"/>
          </p:cNvSpPr>
          <p:nvPr/>
        </p:nvSpPr>
        <p:spPr bwMode="auto">
          <a:xfrm flipH="1">
            <a:off x="4343400" y="3276600"/>
            <a:ext cx="228600" cy="6858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73" name="Line 5"/>
          <p:cNvSpPr>
            <a:spLocks noChangeShapeType="1"/>
          </p:cNvSpPr>
          <p:nvPr/>
        </p:nvSpPr>
        <p:spPr bwMode="auto">
          <a:xfrm>
            <a:off x="5029200" y="3276600"/>
            <a:ext cx="228600" cy="6858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74" name="Text Box 6"/>
          <p:cNvSpPr txBox="1">
            <a:spLocks noChangeArrowheads="1"/>
          </p:cNvSpPr>
          <p:nvPr/>
        </p:nvSpPr>
        <p:spPr bwMode="auto">
          <a:xfrm>
            <a:off x="2667000" y="36576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accent2"/>
                </a:solidFill>
                <a:latin typeface="Arial" charset="0"/>
              </a:rPr>
              <a:t>L4 sap</a:t>
            </a:r>
            <a:endParaRPr lang="en-AU" sz="1600" b="1">
              <a:solidFill>
                <a:schemeClr val="accent2"/>
              </a:solidFill>
              <a:latin typeface="Arial" charset="0"/>
            </a:endParaRPr>
          </a:p>
        </p:txBody>
      </p:sp>
      <p:sp>
        <p:nvSpPr>
          <p:cNvPr id="135175" name="Text Box 7"/>
          <p:cNvSpPr txBox="1">
            <a:spLocks noChangeArrowheads="1"/>
          </p:cNvSpPr>
          <p:nvPr/>
        </p:nvSpPr>
        <p:spPr bwMode="auto">
          <a:xfrm>
            <a:off x="5943600" y="36258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accent2"/>
                </a:solidFill>
                <a:latin typeface="Arial" charset="0"/>
              </a:rPr>
              <a:t>L4 sap</a:t>
            </a:r>
            <a:endParaRPr lang="en-AU" sz="1600" b="1">
              <a:solidFill>
                <a:schemeClr val="accent2"/>
              </a:solidFill>
              <a:latin typeface="Arial" charset="0"/>
            </a:endParaRPr>
          </a:p>
        </p:txBody>
      </p:sp>
      <p:sp>
        <p:nvSpPr>
          <p:cNvPr id="135176" name="Line 8"/>
          <p:cNvSpPr>
            <a:spLocks noChangeShapeType="1"/>
          </p:cNvSpPr>
          <p:nvPr/>
        </p:nvSpPr>
        <p:spPr bwMode="auto">
          <a:xfrm flipH="1">
            <a:off x="5562600" y="3810000"/>
            <a:ext cx="381000" cy="0"/>
          </a:xfrm>
          <a:prstGeom prst="line">
            <a:avLst/>
          </a:prstGeom>
          <a:noFill/>
          <a:ln w="1905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77" name="Line 9"/>
          <p:cNvSpPr>
            <a:spLocks noChangeShapeType="1"/>
          </p:cNvSpPr>
          <p:nvPr/>
        </p:nvSpPr>
        <p:spPr bwMode="auto">
          <a:xfrm flipV="1">
            <a:off x="3505200" y="3886200"/>
            <a:ext cx="457200" cy="0"/>
          </a:xfrm>
          <a:prstGeom prst="line">
            <a:avLst/>
          </a:prstGeom>
          <a:noFill/>
          <a:ln w="1905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81" name="Freeform 13"/>
          <p:cNvSpPr>
            <a:spLocks/>
          </p:cNvSpPr>
          <p:nvPr/>
        </p:nvSpPr>
        <p:spPr bwMode="auto">
          <a:xfrm>
            <a:off x="4178300" y="3429000"/>
            <a:ext cx="1168400" cy="800100"/>
          </a:xfrm>
          <a:custGeom>
            <a:avLst/>
            <a:gdLst>
              <a:gd name="T0" fmla="*/ 56 w 736"/>
              <a:gd name="T1" fmla="*/ 0 h 504"/>
              <a:gd name="T2" fmla="*/ 56 w 736"/>
              <a:gd name="T3" fmla="*/ 96 h 504"/>
              <a:gd name="T4" fmla="*/ 8 w 736"/>
              <a:gd name="T5" fmla="*/ 144 h 504"/>
              <a:gd name="T6" fmla="*/ 8 w 736"/>
              <a:gd name="T7" fmla="*/ 240 h 504"/>
              <a:gd name="T8" fmla="*/ 8 w 736"/>
              <a:gd name="T9" fmla="*/ 384 h 504"/>
              <a:gd name="T10" fmla="*/ 56 w 736"/>
              <a:gd name="T11" fmla="*/ 480 h 504"/>
              <a:gd name="T12" fmla="*/ 152 w 736"/>
              <a:gd name="T13" fmla="*/ 480 h 504"/>
              <a:gd name="T14" fmla="*/ 200 w 736"/>
              <a:gd name="T15" fmla="*/ 336 h 504"/>
              <a:gd name="T16" fmla="*/ 296 w 736"/>
              <a:gd name="T17" fmla="*/ 192 h 504"/>
              <a:gd name="T18" fmla="*/ 440 w 736"/>
              <a:gd name="T19" fmla="*/ 192 h 504"/>
              <a:gd name="T20" fmla="*/ 536 w 736"/>
              <a:gd name="T21" fmla="*/ 288 h 504"/>
              <a:gd name="T22" fmla="*/ 584 w 736"/>
              <a:gd name="T23" fmla="*/ 432 h 504"/>
              <a:gd name="T24" fmla="*/ 680 w 736"/>
              <a:gd name="T25" fmla="*/ 480 h 504"/>
              <a:gd name="T26" fmla="*/ 728 w 736"/>
              <a:gd name="T27" fmla="*/ 432 h 504"/>
              <a:gd name="T28" fmla="*/ 728 w 736"/>
              <a:gd name="T29" fmla="*/ 288 h 504"/>
              <a:gd name="T30" fmla="*/ 728 w 736"/>
              <a:gd name="T31" fmla="*/ 192 h 504"/>
              <a:gd name="T32" fmla="*/ 680 w 736"/>
              <a:gd name="T33" fmla="*/ 96 h 504"/>
              <a:gd name="T34" fmla="*/ 680 w 736"/>
              <a:gd name="T35"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504">
                <a:moveTo>
                  <a:pt x="56" y="0"/>
                </a:moveTo>
                <a:cubicBezTo>
                  <a:pt x="60" y="36"/>
                  <a:pt x="64" y="72"/>
                  <a:pt x="56" y="96"/>
                </a:cubicBezTo>
                <a:cubicBezTo>
                  <a:pt x="48" y="120"/>
                  <a:pt x="16" y="120"/>
                  <a:pt x="8" y="144"/>
                </a:cubicBezTo>
                <a:cubicBezTo>
                  <a:pt x="0" y="168"/>
                  <a:pt x="8" y="200"/>
                  <a:pt x="8" y="240"/>
                </a:cubicBezTo>
                <a:cubicBezTo>
                  <a:pt x="8" y="280"/>
                  <a:pt x="0" y="344"/>
                  <a:pt x="8" y="384"/>
                </a:cubicBezTo>
                <a:cubicBezTo>
                  <a:pt x="16" y="424"/>
                  <a:pt x="32" y="464"/>
                  <a:pt x="56" y="480"/>
                </a:cubicBezTo>
                <a:cubicBezTo>
                  <a:pt x="80" y="496"/>
                  <a:pt x="128" y="504"/>
                  <a:pt x="152" y="480"/>
                </a:cubicBezTo>
                <a:cubicBezTo>
                  <a:pt x="176" y="456"/>
                  <a:pt x="176" y="384"/>
                  <a:pt x="200" y="336"/>
                </a:cubicBezTo>
                <a:cubicBezTo>
                  <a:pt x="224" y="288"/>
                  <a:pt x="256" y="216"/>
                  <a:pt x="296" y="192"/>
                </a:cubicBezTo>
                <a:cubicBezTo>
                  <a:pt x="336" y="168"/>
                  <a:pt x="400" y="176"/>
                  <a:pt x="440" y="192"/>
                </a:cubicBezTo>
                <a:cubicBezTo>
                  <a:pt x="480" y="208"/>
                  <a:pt x="512" y="248"/>
                  <a:pt x="536" y="288"/>
                </a:cubicBezTo>
                <a:cubicBezTo>
                  <a:pt x="560" y="328"/>
                  <a:pt x="560" y="400"/>
                  <a:pt x="584" y="432"/>
                </a:cubicBezTo>
                <a:cubicBezTo>
                  <a:pt x="608" y="464"/>
                  <a:pt x="656" y="480"/>
                  <a:pt x="680" y="480"/>
                </a:cubicBezTo>
                <a:cubicBezTo>
                  <a:pt x="704" y="480"/>
                  <a:pt x="720" y="464"/>
                  <a:pt x="728" y="432"/>
                </a:cubicBezTo>
                <a:cubicBezTo>
                  <a:pt x="736" y="400"/>
                  <a:pt x="728" y="328"/>
                  <a:pt x="728" y="288"/>
                </a:cubicBezTo>
                <a:cubicBezTo>
                  <a:pt x="728" y="248"/>
                  <a:pt x="736" y="224"/>
                  <a:pt x="728" y="192"/>
                </a:cubicBezTo>
                <a:cubicBezTo>
                  <a:pt x="720" y="160"/>
                  <a:pt x="688" y="128"/>
                  <a:pt x="680" y="96"/>
                </a:cubicBezTo>
                <a:cubicBezTo>
                  <a:pt x="672" y="64"/>
                  <a:pt x="680" y="16"/>
                  <a:pt x="680" y="0"/>
                </a:cubicBezTo>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82" name="Freeform 14"/>
          <p:cNvSpPr>
            <a:spLocks/>
          </p:cNvSpPr>
          <p:nvPr/>
        </p:nvSpPr>
        <p:spPr bwMode="auto">
          <a:xfrm>
            <a:off x="3937000" y="3721100"/>
            <a:ext cx="190500" cy="622300"/>
          </a:xfrm>
          <a:custGeom>
            <a:avLst/>
            <a:gdLst>
              <a:gd name="T0" fmla="*/ 112 w 120"/>
              <a:gd name="T1" fmla="*/ 248 h 392"/>
              <a:gd name="T2" fmla="*/ 112 w 120"/>
              <a:gd name="T3" fmla="*/ 104 h 392"/>
              <a:gd name="T4" fmla="*/ 112 w 120"/>
              <a:gd name="T5" fmla="*/ 8 h 392"/>
              <a:gd name="T6" fmla="*/ 64 w 120"/>
              <a:gd name="T7" fmla="*/ 56 h 392"/>
              <a:gd name="T8" fmla="*/ 16 w 120"/>
              <a:gd name="T9" fmla="*/ 152 h 392"/>
              <a:gd name="T10" fmla="*/ 16 w 120"/>
              <a:gd name="T11" fmla="*/ 296 h 392"/>
              <a:gd name="T12" fmla="*/ 112 w 120"/>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120" h="392">
                <a:moveTo>
                  <a:pt x="112" y="248"/>
                </a:moveTo>
                <a:cubicBezTo>
                  <a:pt x="112" y="196"/>
                  <a:pt x="112" y="144"/>
                  <a:pt x="112" y="104"/>
                </a:cubicBezTo>
                <a:cubicBezTo>
                  <a:pt x="112" y="64"/>
                  <a:pt x="120" y="16"/>
                  <a:pt x="112" y="8"/>
                </a:cubicBezTo>
                <a:cubicBezTo>
                  <a:pt x="104" y="0"/>
                  <a:pt x="80" y="32"/>
                  <a:pt x="64" y="56"/>
                </a:cubicBezTo>
                <a:cubicBezTo>
                  <a:pt x="48" y="80"/>
                  <a:pt x="24" y="112"/>
                  <a:pt x="16" y="152"/>
                </a:cubicBezTo>
                <a:cubicBezTo>
                  <a:pt x="8" y="192"/>
                  <a:pt x="0" y="256"/>
                  <a:pt x="16" y="296"/>
                </a:cubicBezTo>
                <a:cubicBezTo>
                  <a:pt x="32" y="336"/>
                  <a:pt x="96" y="376"/>
                  <a:pt x="112" y="392"/>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83" name="Freeform 15"/>
          <p:cNvSpPr>
            <a:spLocks/>
          </p:cNvSpPr>
          <p:nvPr/>
        </p:nvSpPr>
        <p:spPr bwMode="auto">
          <a:xfrm>
            <a:off x="5397500" y="3632200"/>
            <a:ext cx="254000" cy="711200"/>
          </a:xfrm>
          <a:custGeom>
            <a:avLst/>
            <a:gdLst>
              <a:gd name="T0" fmla="*/ 8 w 160"/>
              <a:gd name="T1" fmla="*/ 304 h 448"/>
              <a:gd name="T2" fmla="*/ 8 w 160"/>
              <a:gd name="T3" fmla="*/ 256 h 448"/>
              <a:gd name="T4" fmla="*/ 8 w 160"/>
              <a:gd name="T5" fmla="*/ 160 h 448"/>
              <a:gd name="T6" fmla="*/ 8 w 160"/>
              <a:gd name="T7" fmla="*/ 16 h 448"/>
              <a:gd name="T8" fmla="*/ 56 w 160"/>
              <a:gd name="T9" fmla="*/ 64 h 448"/>
              <a:gd name="T10" fmla="*/ 152 w 160"/>
              <a:gd name="T11" fmla="*/ 208 h 448"/>
              <a:gd name="T12" fmla="*/ 104 w 160"/>
              <a:gd name="T13" fmla="*/ 352 h 448"/>
              <a:gd name="T14" fmla="*/ 8 w 160"/>
              <a:gd name="T15" fmla="*/ 448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48">
                <a:moveTo>
                  <a:pt x="8" y="304"/>
                </a:moveTo>
                <a:cubicBezTo>
                  <a:pt x="8" y="292"/>
                  <a:pt x="8" y="280"/>
                  <a:pt x="8" y="256"/>
                </a:cubicBezTo>
                <a:cubicBezTo>
                  <a:pt x="8" y="232"/>
                  <a:pt x="8" y="200"/>
                  <a:pt x="8" y="160"/>
                </a:cubicBezTo>
                <a:cubicBezTo>
                  <a:pt x="8" y="120"/>
                  <a:pt x="0" y="32"/>
                  <a:pt x="8" y="16"/>
                </a:cubicBezTo>
                <a:cubicBezTo>
                  <a:pt x="16" y="0"/>
                  <a:pt x="32" y="32"/>
                  <a:pt x="56" y="64"/>
                </a:cubicBezTo>
                <a:cubicBezTo>
                  <a:pt x="80" y="96"/>
                  <a:pt x="144" y="160"/>
                  <a:pt x="152" y="208"/>
                </a:cubicBezTo>
                <a:cubicBezTo>
                  <a:pt x="160" y="256"/>
                  <a:pt x="128" y="312"/>
                  <a:pt x="104" y="352"/>
                </a:cubicBezTo>
                <a:cubicBezTo>
                  <a:pt x="80" y="392"/>
                  <a:pt x="24" y="432"/>
                  <a:pt x="8" y="448"/>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18459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37219" name="Text Box 3"/>
          <p:cNvSpPr txBox="1">
            <a:spLocks noChangeArrowheads="1"/>
          </p:cNvSpPr>
          <p:nvPr/>
        </p:nvSpPr>
        <p:spPr bwMode="auto">
          <a:xfrm>
            <a:off x="4343400" y="40068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66"/>
                </a:solidFill>
                <a:latin typeface="Arial" charset="0"/>
              </a:rPr>
              <a:t>L4 iaps</a:t>
            </a:r>
            <a:endParaRPr lang="en-AU" sz="1600" b="1">
              <a:solidFill>
                <a:srgbClr val="FFFF66"/>
              </a:solidFill>
              <a:latin typeface="Arial" charset="0"/>
            </a:endParaRPr>
          </a:p>
        </p:txBody>
      </p:sp>
      <p:sp>
        <p:nvSpPr>
          <p:cNvPr id="137220" name="Line 4"/>
          <p:cNvSpPr>
            <a:spLocks noChangeShapeType="1"/>
          </p:cNvSpPr>
          <p:nvPr/>
        </p:nvSpPr>
        <p:spPr bwMode="auto">
          <a:xfrm flipH="1">
            <a:off x="4114800" y="4419600"/>
            <a:ext cx="457200" cy="5334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1" name="Line 5"/>
          <p:cNvSpPr>
            <a:spLocks noChangeShapeType="1"/>
          </p:cNvSpPr>
          <p:nvPr/>
        </p:nvSpPr>
        <p:spPr bwMode="auto">
          <a:xfrm>
            <a:off x="5029200" y="4419600"/>
            <a:ext cx="533400" cy="5334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2" name="Text Box 6"/>
          <p:cNvSpPr txBox="1">
            <a:spLocks noChangeArrowheads="1"/>
          </p:cNvSpPr>
          <p:nvPr/>
        </p:nvSpPr>
        <p:spPr bwMode="auto">
          <a:xfrm>
            <a:off x="2438400" y="48006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accent2"/>
                </a:solidFill>
                <a:latin typeface="Arial" charset="0"/>
              </a:rPr>
              <a:t>L5 sap</a:t>
            </a:r>
            <a:endParaRPr lang="en-AU" sz="1600" b="1">
              <a:solidFill>
                <a:schemeClr val="accent2"/>
              </a:solidFill>
              <a:latin typeface="Arial" charset="0"/>
            </a:endParaRPr>
          </a:p>
        </p:txBody>
      </p:sp>
      <p:sp>
        <p:nvSpPr>
          <p:cNvPr id="137223" name="Text Box 7"/>
          <p:cNvSpPr txBox="1">
            <a:spLocks noChangeArrowheads="1"/>
          </p:cNvSpPr>
          <p:nvPr/>
        </p:nvSpPr>
        <p:spPr bwMode="auto">
          <a:xfrm>
            <a:off x="6172200" y="48450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accent2"/>
                </a:solidFill>
                <a:latin typeface="Arial" charset="0"/>
              </a:rPr>
              <a:t>L5 sap</a:t>
            </a:r>
            <a:endParaRPr lang="en-AU" sz="1600" b="1">
              <a:solidFill>
                <a:schemeClr val="accent2"/>
              </a:solidFill>
              <a:latin typeface="Arial" charset="0"/>
            </a:endParaRPr>
          </a:p>
        </p:txBody>
      </p:sp>
      <p:sp>
        <p:nvSpPr>
          <p:cNvPr id="137224" name="Line 8"/>
          <p:cNvSpPr>
            <a:spLocks noChangeShapeType="1"/>
          </p:cNvSpPr>
          <p:nvPr/>
        </p:nvSpPr>
        <p:spPr bwMode="auto">
          <a:xfrm flipH="1">
            <a:off x="5867400" y="5029200"/>
            <a:ext cx="228600" cy="0"/>
          </a:xfrm>
          <a:prstGeom prst="line">
            <a:avLst/>
          </a:prstGeom>
          <a:noFill/>
          <a:ln w="1905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5" name="Line 9"/>
          <p:cNvSpPr>
            <a:spLocks noChangeShapeType="1"/>
          </p:cNvSpPr>
          <p:nvPr/>
        </p:nvSpPr>
        <p:spPr bwMode="auto">
          <a:xfrm flipV="1">
            <a:off x="3276600" y="5029200"/>
            <a:ext cx="381000" cy="0"/>
          </a:xfrm>
          <a:prstGeom prst="line">
            <a:avLst/>
          </a:prstGeom>
          <a:noFill/>
          <a:ln w="1905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9" name="Freeform 13"/>
          <p:cNvSpPr>
            <a:spLocks/>
          </p:cNvSpPr>
          <p:nvPr/>
        </p:nvSpPr>
        <p:spPr bwMode="auto">
          <a:xfrm>
            <a:off x="3848100" y="4343400"/>
            <a:ext cx="1905000" cy="876300"/>
          </a:xfrm>
          <a:custGeom>
            <a:avLst/>
            <a:gdLst>
              <a:gd name="T0" fmla="*/ 168 w 1200"/>
              <a:gd name="T1" fmla="*/ 0 h 552"/>
              <a:gd name="T2" fmla="*/ 216 w 1200"/>
              <a:gd name="T3" fmla="*/ 96 h 552"/>
              <a:gd name="T4" fmla="*/ 120 w 1200"/>
              <a:gd name="T5" fmla="*/ 192 h 552"/>
              <a:gd name="T6" fmla="*/ 24 w 1200"/>
              <a:gd name="T7" fmla="*/ 240 h 552"/>
              <a:gd name="T8" fmla="*/ 24 w 1200"/>
              <a:gd name="T9" fmla="*/ 384 h 552"/>
              <a:gd name="T10" fmla="*/ 168 w 1200"/>
              <a:gd name="T11" fmla="*/ 480 h 552"/>
              <a:gd name="T12" fmla="*/ 312 w 1200"/>
              <a:gd name="T13" fmla="*/ 480 h 552"/>
              <a:gd name="T14" fmla="*/ 312 w 1200"/>
              <a:gd name="T15" fmla="*/ 384 h 552"/>
              <a:gd name="T16" fmla="*/ 408 w 1200"/>
              <a:gd name="T17" fmla="*/ 288 h 552"/>
              <a:gd name="T18" fmla="*/ 504 w 1200"/>
              <a:gd name="T19" fmla="*/ 240 h 552"/>
              <a:gd name="T20" fmla="*/ 600 w 1200"/>
              <a:gd name="T21" fmla="*/ 192 h 552"/>
              <a:gd name="T22" fmla="*/ 744 w 1200"/>
              <a:gd name="T23" fmla="*/ 240 h 552"/>
              <a:gd name="T24" fmla="*/ 840 w 1200"/>
              <a:gd name="T25" fmla="*/ 336 h 552"/>
              <a:gd name="T26" fmla="*/ 936 w 1200"/>
              <a:gd name="T27" fmla="*/ 384 h 552"/>
              <a:gd name="T28" fmla="*/ 936 w 1200"/>
              <a:gd name="T29" fmla="*/ 432 h 552"/>
              <a:gd name="T30" fmla="*/ 984 w 1200"/>
              <a:gd name="T31" fmla="*/ 528 h 552"/>
              <a:gd name="T32" fmla="*/ 1128 w 1200"/>
              <a:gd name="T33" fmla="*/ 528 h 552"/>
              <a:gd name="T34" fmla="*/ 1176 w 1200"/>
              <a:gd name="T35" fmla="*/ 384 h 552"/>
              <a:gd name="T36" fmla="*/ 1176 w 1200"/>
              <a:gd name="T37" fmla="*/ 240 h 552"/>
              <a:gd name="T38" fmla="*/ 1032 w 1200"/>
              <a:gd name="T39" fmla="*/ 240 h 552"/>
              <a:gd name="T40" fmla="*/ 984 w 1200"/>
              <a:gd name="T41" fmla="*/ 96 h 552"/>
              <a:gd name="T42" fmla="*/ 984 w 1200"/>
              <a:gd name="T4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0" h="552">
                <a:moveTo>
                  <a:pt x="168" y="0"/>
                </a:moveTo>
                <a:cubicBezTo>
                  <a:pt x="196" y="32"/>
                  <a:pt x="224" y="64"/>
                  <a:pt x="216" y="96"/>
                </a:cubicBezTo>
                <a:cubicBezTo>
                  <a:pt x="208" y="128"/>
                  <a:pt x="152" y="168"/>
                  <a:pt x="120" y="192"/>
                </a:cubicBezTo>
                <a:cubicBezTo>
                  <a:pt x="88" y="216"/>
                  <a:pt x="40" y="208"/>
                  <a:pt x="24" y="240"/>
                </a:cubicBezTo>
                <a:cubicBezTo>
                  <a:pt x="8" y="272"/>
                  <a:pt x="0" y="344"/>
                  <a:pt x="24" y="384"/>
                </a:cubicBezTo>
                <a:cubicBezTo>
                  <a:pt x="48" y="424"/>
                  <a:pt x="120" y="464"/>
                  <a:pt x="168" y="480"/>
                </a:cubicBezTo>
                <a:cubicBezTo>
                  <a:pt x="216" y="496"/>
                  <a:pt x="288" y="496"/>
                  <a:pt x="312" y="480"/>
                </a:cubicBezTo>
                <a:cubicBezTo>
                  <a:pt x="336" y="464"/>
                  <a:pt x="296" y="416"/>
                  <a:pt x="312" y="384"/>
                </a:cubicBezTo>
                <a:cubicBezTo>
                  <a:pt x="328" y="352"/>
                  <a:pt x="376" y="312"/>
                  <a:pt x="408" y="288"/>
                </a:cubicBezTo>
                <a:cubicBezTo>
                  <a:pt x="440" y="264"/>
                  <a:pt x="472" y="256"/>
                  <a:pt x="504" y="240"/>
                </a:cubicBezTo>
                <a:cubicBezTo>
                  <a:pt x="536" y="224"/>
                  <a:pt x="560" y="192"/>
                  <a:pt x="600" y="192"/>
                </a:cubicBezTo>
                <a:cubicBezTo>
                  <a:pt x="640" y="192"/>
                  <a:pt x="704" y="216"/>
                  <a:pt x="744" y="240"/>
                </a:cubicBezTo>
                <a:cubicBezTo>
                  <a:pt x="784" y="264"/>
                  <a:pt x="808" y="312"/>
                  <a:pt x="840" y="336"/>
                </a:cubicBezTo>
                <a:cubicBezTo>
                  <a:pt x="872" y="360"/>
                  <a:pt x="920" y="368"/>
                  <a:pt x="936" y="384"/>
                </a:cubicBezTo>
                <a:cubicBezTo>
                  <a:pt x="952" y="400"/>
                  <a:pt x="928" y="408"/>
                  <a:pt x="936" y="432"/>
                </a:cubicBezTo>
                <a:cubicBezTo>
                  <a:pt x="944" y="456"/>
                  <a:pt x="952" y="512"/>
                  <a:pt x="984" y="528"/>
                </a:cubicBezTo>
                <a:cubicBezTo>
                  <a:pt x="1016" y="544"/>
                  <a:pt x="1096" y="552"/>
                  <a:pt x="1128" y="528"/>
                </a:cubicBezTo>
                <a:cubicBezTo>
                  <a:pt x="1160" y="504"/>
                  <a:pt x="1168" y="432"/>
                  <a:pt x="1176" y="384"/>
                </a:cubicBezTo>
                <a:cubicBezTo>
                  <a:pt x="1184" y="336"/>
                  <a:pt x="1200" y="264"/>
                  <a:pt x="1176" y="240"/>
                </a:cubicBezTo>
                <a:cubicBezTo>
                  <a:pt x="1152" y="216"/>
                  <a:pt x="1064" y="264"/>
                  <a:pt x="1032" y="240"/>
                </a:cubicBezTo>
                <a:cubicBezTo>
                  <a:pt x="1000" y="216"/>
                  <a:pt x="992" y="136"/>
                  <a:pt x="984" y="96"/>
                </a:cubicBezTo>
                <a:cubicBezTo>
                  <a:pt x="976" y="56"/>
                  <a:pt x="984" y="16"/>
                  <a:pt x="984" y="0"/>
                </a:cubicBezTo>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30" name="Freeform 14"/>
          <p:cNvSpPr>
            <a:spLocks/>
          </p:cNvSpPr>
          <p:nvPr/>
        </p:nvSpPr>
        <p:spPr bwMode="auto">
          <a:xfrm>
            <a:off x="3657600" y="4775200"/>
            <a:ext cx="381000" cy="596900"/>
          </a:xfrm>
          <a:custGeom>
            <a:avLst/>
            <a:gdLst>
              <a:gd name="T0" fmla="*/ 144 w 240"/>
              <a:gd name="T1" fmla="*/ 16 h 376"/>
              <a:gd name="T2" fmla="*/ 48 w 240"/>
              <a:gd name="T3" fmla="*/ 16 h 376"/>
              <a:gd name="T4" fmla="*/ 0 w 240"/>
              <a:gd name="T5" fmla="*/ 112 h 376"/>
              <a:gd name="T6" fmla="*/ 48 w 240"/>
              <a:gd name="T7" fmla="*/ 208 h 376"/>
              <a:gd name="T8" fmla="*/ 192 w 240"/>
              <a:gd name="T9" fmla="*/ 352 h 376"/>
              <a:gd name="T10" fmla="*/ 240 w 240"/>
              <a:gd name="T11" fmla="*/ 352 h 376"/>
            </a:gdLst>
            <a:ahLst/>
            <a:cxnLst>
              <a:cxn ang="0">
                <a:pos x="T0" y="T1"/>
              </a:cxn>
              <a:cxn ang="0">
                <a:pos x="T2" y="T3"/>
              </a:cxn>
              <a:cxn ang="0">
                <a:pos x="T4" y="T5"/>
              </a:cxn>
              <a:cxn ang="0">
                <a:pos x="T6" y="T7"/>
              </a:cxn>
              <a:cxn ang="0">
                <a:pos x="T8" y="T9"/>
              </a:cxn>
              <a:cxn ang="0">
                <a:pos x="T10" y="T11"/>
              </a:cxn>
            </a:cxnLst>
            <a:rect l="0" t="0" r="r" b="b"/>
            <a:pathLst>
              <a:path w="240" h="376">
                <a:moveTo>
                  <a:pt x="144" y="16"/>
                </a:moveTo>
                <a:cubicBezTo>
                  <a:pt x="108" y="8"/>
                  <a:pt x="72" y="0"/>
                  <a:pt x="48" y="16"/>
                </a:cubicBezTo>
                <a:cubicBezTo>
                  <a:pt x="24" y="32"/>
                  <a:pt x="0" y="80"/>
                  <a:pt x="0" y="112"/>
                </a:cubicBezTo>
                <a:cubicBezTo>
                  <a:pt x="0" y="144"/>
                  <a:pt x="16" y="168"/>
                  <a:pt x="48" y="208"/>
                </a:cubicBezTo>
                <a:cubicBezTo>
                  <a:pt x="80" y="248"/>
                  <a:pt x="160" y="328"/>
                  <a:pt x="192" y="352"/>
                </a:cubicBezTo>
                <a:cubicBezTo>
                  <a:pt x="224" y="376"/>
                  <a:pt x="232" y="352"/>
                  <a:pt x="240" y="352"/>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31" name="Freeform 15"/>
          <p:cNvSpPr>
            <a:spLocks/>
          </p:cNvSpPr>
          <p:nvPr/>
        </p:nvSpPr>
        <p:spPr bwMode="auto">
          <a:xfrm>
            <a:off x="5626100" y="4800600"/>
            <a:ext cx="266700" cy="609600"/>
          </a:xfrm>
          <a:custGeom>
            <a:avLst/>
            <a:gdLst>
              <a:gd name="T0" fmla="*/ 56 w 168"/>
              <a:gd name="T1" fmla="*/ 0 h 384"/>
              <a:gd name="T2" fmla="*/ 152 w 168"/>
              <a:gd name="T3" fmla="*/ 48 h 384"/>
              <a:gd name="T4" fmla="*/ 152 w 168"/>
              <a:gd name="T5" fmla="*/ 144 h 384"/>
              <a:gd name="T6" fmla="*/ 104 w 168"/>
              <a:gd name="T7" fmla="*/ 288 h 384"/>
              <a:gd name="T8" fmla="*/ 56 w 168"/>
              <a:gd name="T9" fmla="*/ 288 h 384"/>
              <a:gd name="T10" fmla="*/ 8 w 168"/>
              <a:gd name="T11" fmla="*/ 336 h 384"/>
              <a:gd name="T12" fmla="*/ 8 w 168"/>
              <a:gd name="T13" fmla="*/ 384 h 384"/>
            </a:gdLst>
            <a:ahLst/>
            <a:cxnLst>
              <a:cxn ang="0">
                <a:pos x="T0" y="T1"/>
              </a:cxn>
              <a:cxn ang="0">
                <a:pos x="T2" y="T3"/>
              </a:cxn>
              <a:cxn ang="0">
                <a:pos x="T4" y="T5"/>
              </a:cxn>
              <a:cxn ang="0">
                <a:pos x="T6" y="T7"/>
              </a:cxn>
              <a:cxn ang="0">
                <a:pos x="T8" y="T9"/>
              </a:cxn>
              <a:cxn ang="0">
                <a:pos x="T10" y="T11"/>
              </a:cxn>
              <a:cxn ang="0">
                <a:pos x="T12" y="T13"/>
              </a:cxn>
            </a:cxnLst>
            <a:rect l="0" t="0" r="r" b="b"/>
            <a:pathLst>
              <a:path w="168" h="384">
                <a:moveTo>
                  <a:pt x="56" y="0"/>
                </a:moveTo>
                <a:cubicBezTo>
                  <a:pt x="96" y="12"/>
                  <a:pt x="136" y="24"/>
                  <a:pt x="152" y="48"/>
                </a:cubicBezTo>
                <a:cubicBezTo>
                  <a:pt x="168" y="72"/>
                  <a:pt x="160" y="104"/>
                  <a:pt x="152" y="144"/>
                </a:cubicBezTo>
                <a:cubicBezTo>
                  <a:pt x="144" y="184"/>
                  <a:pt x="120" y="264"/>
                  <a:pt x="104" y="288"/>
                </a:cubicBezTo>
                <a:cubicBezTo>
                  <a:pt x="88" y="312"/>
                  <a:pt x="72" y="280"/>
                  <a:pt x="56" y="288"/>
                </a:cubicBezTo>
                <a:cubicBezTo>
                  <a:pt x="40" y="296"/>
                  <a:pt x="16" y="320"/>
                  <a:pt x="8" y="336"/>
                </a:cubicBezTo>
                <a:cubicBezTo>
                  <a:pt x="0" y="352"/>
                  <a:pt x="4" y="368"/>
                  <a:pt x="8" y="384"/>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8585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38243" name="Text Box 3"/>
          <p:cNvSpPr txBox="1">
            <a:spLocks noChangeArrowheads="1"/>
          </p:cNvSpPr>
          <p:nvPr/>
        </p:nvSpPr>
        <p:spPr bwMode="auto">
          <a:xfrm>
            <a:off x="4343400" y="48006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66"/>
                </a:solidFill>
                <a:latin typeface="Arial" charset="0"/>
              </a:rPr>
              <a:t>L5 iaps</a:t>
            </a:r>
            <a:endParaRPr lang="en-AU" sz="1600" b="1">
              <a:solidFill>
                <a:srgbClr val="FFFF66"/>
              </a:solidFill>
              <a:latin typeface="Arial" charset="0"/>
            </a:endParaRPr>
          </a:p>
        </p:txBody>
      </p:sp>
      <p:sp>
        <p:nvSpPr>
          <p:cNvPr id="138244" name="Line 4"/>
          <p:cNvSpPr>
            <a:spLocks noChangeShapeType="1"/>
          </p:cNvSpPr>
          <p:nvPr/>
        </p:nvSpPr>
        <p:spPr bwMode="auto">
          <a:xfrm flipH="1">
            <a:off x="3886200" y="5257800"/>
            <a:ext cx="457200" cy="5334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45" name="Line 5"/>
          <p:cNvSpPr>
            <a:spLocks noChangeShapeType="1"/>
          </p:cNvSpPr>
          <p:nvPr/>
        </p:nvSpPr>
        <p:spPr bwMode="auto">
          <a:xfrm>
            <a:off x="5181600" y="5257800"/>
            <a:ext cx="533400" cy="533400"/>
          </a:xfrm>
          <a:prstGeom prst="line">
            <a:avLst/>
          </a:prstGeom>
          <a:noFill/>
          <a:ln w="19050">
            <a:solidFill>
              <a:srgbClr val="FFFF66"/>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46" name="Text Box 6"/>
          <p:cNvSpPr txBox="1">
            <a:spLocks noChangeArrowheads="1"/>
          </p:cNvSpPr>
          <p:nvPr/>
        </p:nvSpPr>
        <p:spPr bwMode="auto">
          <a:xfrm>
            <a:off x="2438400" y="53340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accent2"/>
                </a:solidFill>
                <a:latin typeface="Arial" charset="0"/>
              </a:rPr>
              <a:t>S1 sap</a:t>
            </a:r>
            <a:endParaRPr lang="en-AU" sz="1600" b="1">
              <a:solidFill>
                <a:schemeClr val="accent2"/>
              </a:solidFill>
              <a:latin typeface="Arial" charset="0"/>
            </a:endParaRPr>
          </a:p>
        </p:txBody>
      </p:sp>
      <p:sp>
        <p:nvSpPr>
          <p:cNvPr id="138247" name="Text Box 7"/>
          <p:cNvSpPr txBox="1">
            <a:spLocks noChangeArrowheads="1"/>
          </p:cNvSpPr>
          <p:nvPr/>
        </p:nvSpPr>
        <p:spPr bwMode="auto">
          <a:xfrm>
            <a:off x="6172200" y="53784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accent2"/>
                </a:solidFill>
                <a:latin typeface="Arial" charset="0"/>
              </a:rPr>
              <a:t>S1 sap</a:t>
            </a:r>
            <a:endParaRPr lang="en-AU" sz="1600" b="1">
              <a:solidFill>
                <a:schemeClr val="accent2"/>
              </a:solidFill>
              <a:latin typeface="Arial" charset="0"/>
            </a:endParaRPr>
          </a:p>
        </p:txBody>
      </p:sp>
      <p:sp>
        <p:nvSpPr>
          <p:cNvPr id="138248" name="Line 8"/>
          <p:cNvSpPr>
            <a:spLocks noChangeShapeType="1"/>
          </p:cNvSpPr>
          <p:nvPr/>
        </p:nvSpPr>
        <p:spPr bwMode="auto">
          <a:xfrm flipH="1">
            <a:off x="5943600" y="5562600"/>
            <a:ext cx="228600" cy="0"/>
          </a:xfrm>
          <a:prstGeom prst="line">
            <a:avLst/>
          </a:prstGeom>
          <a:noFill/>
          <a:ln w="1905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49" name="Line 9"/>
          <p:cNvSpPr>
            <a:spLocks noChangeShapeType="1"/>
          </p:cNvSpPr>
          <p:nvPr/>
        </p:nvSpPr>
        <p:spPr bwMode="auto">
          <a:xfrm flipV="1">
            <a:off x="3276600" y="5562600"/>
            <a:ext cx="381000" cy="0"/>
          </a:xfrm>
          <a:prstGeom prst="line">
            <a:avLst/>
          </a:prstGeom>
          <a:noFill/>
          <a:ln w="1905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3" name="Freeform 13"/>
          <p:cNvSpPr>
            <a:spLocks/>
          </p:cNvSpPr>
          <p:nvPr/>
        </p:nvSpPr>
        <p:spPr bwMode="auto">
          <a:xfrm>
            <a:off x="3619500" y="5334000"/>
            <a:ext cx="2336800" cy="711200"/>
          </a:xfrm>
          <a:custGeom>
            <a:avLst/>
            <a:gdLst>
              <a:gd name="T0" fmla="*/ 1272 w 1472"/>
              <a:gd name="T1" fmla="*/ 48 h 448"/>
              <a:gd name="T2" fmla="*/ 1368 w 1472"/>
              <a:gd name="T3" fmla="*/ 96 h 448"/>
              <a:gd name="T4" fmla="*/ 1464 w 1472"/>
              <a:gd name="T5" fmla="*/ 240 h 448"/>
              <a:gd name="T6" fmla="*/ 1416 w 1472"/>
              <a:gd name="T7" fmla="*/ 384 h 448"/>
              <a:gd name="T8" fmla="*/ 1320 w 1472"/>
              <a:gd name="T9" fmla="*/ 432 h 448"/>
              <a:gd name="T10" fmla="*/ 1176 w 1472"/>
              <a:gd name="T11" fmla="*/ 288 h 448"/>
              <a:gd name="T12" fmla="*/ 1128 w 1472"/>
              <a:gd name="T13" fmla="*/ 192 h 448"/>
              <a:gd name="T14" fmla="*/ 1032 w 1472"/>
              <a:gd name="T15" fmla="*/ 144 h 448"/>
              <a:gd name="T16" fmla="*/ 888 w 1472"/>
              <a:gd name="T17" fmla="*/ 48 h 448"/>
              <a:gd name="T18" fmla="*/ 744 w 1472"/>
              <a:gd name="T19" fmla="*/ 48 h 448"/>
              <a:gd name="T20" fmla="*/ 552 w 1472"/>
              <a:gd name="T21" fmla="*/ 48 h 448"/>
              <a:gd name="T22" fmla="*/ 408 w 1472"/>
              <a:gd name="T23" fmla="*/ 144 h 448"/>
              <a:gd name="T24" fmla="*/ 312 w 1472"/>
              <a:gd name="T25" fmla="*/ 240 h 448"/>
              <a:gd name="T26" fmla="*/ 312 w 1472"/>
              <a:gd name="T27" fmla="*/ 384 h 448"/>
              <a:gd name="T28" fmla="*/ 168 w 1472"/>
              <a:gd name="T29" fmla="*/ 432 h 448"/>
              <a:gd name="T30" fmla="*/ 24 w 1472"/>
              <a:gd name="T31" fmla="*/ 288 h 448"/>
              <a:gd name="T32" fmla="*/ 24 w 1472"/>
              <a:gd name="T33" fmla="*/ 192 h 448"/>
              <a:gd name="T34" fmla="*/ 72 w 1472"/>
              <a:gd name="T35" fmla="*/ 96 h 448"/>
              <a:gd name="T36" fmla="*/ 216 w 1472"/>
              <a:gd name="T37" fmla="*/ 48 h 448"/>
              <a:gd name="T38" fmla="*/ 264 w 1472"/>
              <a:gd name="T39" fmla="*/ 48 h 448"/>
              <a:gd name="T40" fmla="*/ 264 w 1472"/>
              <a:gd name="T4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448">
                <a:moveTo>
                  <a:pt x="1272" y="48"/>
                </a:moveTo>
                <a:cubicBezTo>
                  <a:pt x="1304" y="56"/>
                  <a:pt x="1336" y="64"/>
                  <a:pt x="1368" y="96"/>
                </a:cubicBezTo>
                <a:cubicBezTo>
                  <a:pt x="1400" y="128"/>
                  <a:pt x="1456" y="192"/>
                  <a:pt x="1464" y="240"/>
                </a:cubicBezTo>
                <a:cubicBezTo>
                  <a:pt x="1472" y="288"/>
                  <a:pt x="1440" y="352"/>
                  <a:pt x="1416" y="384"/>
                </a:cubicBezTo>
                <a:cubicBezTo>
                  <a:pt x="1392" y="416"/>
                  <a:pt x="1360" y="448"/>
                  <a:pt x="1320" y="432"/>
                </a:cubicBezTo>
                <a:cubicBezTo>
                  <a:pt x="1280" y="416"/>
                  <a:pt x="1208" y="328"/>
                  <a:pt x="1176" y="288"/>
                </a:cubicBezTo>
                <a:cubicBezTo>
                  <a:pt x="1144" y="248"/>
                  <a:pt x="1152" y="216"/>
                  <a:pt x="1128" y="192"/>
                </a:cubicBezTo>
                <a:cubicBezTo>
                  <a:pt x="1104" y="168"/>
                  <a:pt x="1072" y="168"/>
                  <a:pt x="1032" y="144"/>
                </a:cubicBezTo>
                <a:cubicBezTo>
                  <a:pt x="992" y="120"/>
                  <a:pt x="936" y="64"/>
                  <a:pt x="888" y="48"/>
                </a:cubicBezTo>
                <a:cubicBezTo>
                  <a:pt x="840" y="32"/>
                  <a:pt x="800" y="48"/>
                  <a:pt x="744" y="48"/>
                </a:cubicBezTo>
                <a:cubicBezTo>
                  <a:pt x="688" y="48"/>
                  <a:pt x="608" y="32"/>
                  <a:pt x="552" y="48"/>
                </a:cubicBezTo>
                <a:cubicBezTo>
                  <a:pt x="496" y="64"/>
                  <a:pt x="448" y="112"/>
                  <a:pt x="408" y="144"/>
                </a:cubicBezTo>
                <a:cubicBezTo>
                  <a:pt x="368" y="176"/>
                  <a:pt x="328" y="200"/>
                  <a:pt x="312" y="240"/>
                </a:cubicBezTo>
                <a:cubicBezTo>
                  <a:pt x="296" y="280"/>
                  <a:pt x="336" y="352"/>
                  <a:pt x="312" y="384"/>
                </a:cubicBezTo>
                <a:cubicBezTo>
                  <a:pt x="288" y="416"/>
                  <a:pt x="216" y="448"/>
                  <a:pt x="168" y="432"/>
                </a:cubicBezTo>
                <a:cubicBezTo>
                  <a:pt x="120" y="416"/>
                  <a:pt x="48" y="328"/>
                  <a:pt x="24" y="288"/>
                </a:cubicBezTo>
                <a:cubicBezTo>
                  <a:pt x="0" y="248"/>
                  <a:pt x="16" y="224"/>
                  <a:pt x="24" y="192"/>
                </a:cubicBezTo>
                <a:cubicBezTo>
                  <a:pt x="32" y="160"/>
                  <a:pt x="40" y="120"/>
                  <a:pt x="72" y="96"/>
                </a:cubicBezTo>
                <a:cubicBezTo>
                  <a:pt x="104" y="72"/>
                  <a:pt x="184" y="56"/>
                  <a:pt x="216" y="48"/>
                </a:cubicBezTo>
                <a:cubicBezTo>
                  <a:pt x="248" y="40"/>
                  <a:pt x="256" y="56"/>
                  <a:pt x="264" y="48"/>
                </a:cubicBezTo>
                <a:cubicBezTo>
                  <a:pt x="272" y="40"/>
                  <a:pt x="264" y="8"/>
                  <a:pt x="264" y="0"/>
                </a:cubicBezTo>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4" name="Freeform 14"/>
          <p:cNvSpPr>
            <a:spLocks/>
          </p:cNvSpPr>
          <p:nvPr/>
        </p:nvSpPr>
        <p:spPr bwMode="auto">
          <a:xfrm>
            <a:off x="3581400" y="5384800"/>
            <a:ext cx="736600" cy="635000"/>
          </a:xfrm>
          <a:custGeom>
            <a:avLst/>
            <a:gdLst>
              <a:gd name="T0" fmla="*/ 0 w 464"/>
              <a:gd name="T1" fmla="*/ 304 h 400"/>
              <a:gd name="T2" fmla="*/ 48 w 464"/>
              <a:gd name="T3" fmla="*/ 208 h 400"/>
              <a:gd name="T4" fmla="*/ 96 w 464"/>
              <a:gd name="T5" fmla="*/ 64 h 400"/>
              <a:gd name="T6" fmla="*/ 240 w 464"/>
              <a:gd name="T7" fmla="*/ 16 h 400"/>
              <a:gd name="T8" fmla="*/ 432 w 464"/>
              <a:gd name="T9" fmla="*/ 160 h 400"/>
              <a:gd name="T10" fmla="*/ 432 w 464"/>
              <a:gd name="T11" fmla="*/ 304 h 400"/>
              <a:gd name="T12" fmla="*/ 384 w 464"/>
              <a:gd name="T13" fmla="*/ 400 h 400"/>
            </a:gdLst>
            <a:ahLst/>
            <a:cxnLst>
              <a:cxn ang="0">
                <a:pos x="T0" y="T1"/>
              </a:cxn>
              <a:cxn ang="0">
                <a:pos x="T2" y="T3"/>
              </a:cxn>
              <a:cxn ang="0">
                <a:pos x="T4" y="T5"/>
              </a:cxn>
              <a:cxn ang="0">
                <a:pos x="T6" y="T7"/>
              </a:cxn>
              <a:cxn ang="0">
                <a:pos x="T8" y="T9"/>
              </a:cxn>
              <a:cxn ang="0">
                <a:pos x="T10" y="T11"/>
              </a:cxn>
              <a:cxn ang="0">
                <a:pos x="T12" y="T13"/>
              </a:cxn>
            </a:cxnLst>
            <a:rect l="0" t="0" r="r" b="b"/>
            <a:pathLst>
              <a:path w="464" h="400">
                <a:moveTo>
                  <a:pt x="0" y="304"/>
                </a:moveTo>
                <a:cubicBezTo>
                  <a:pt x="16" y="276"/>
                  <a:pt x="32" y="248"/>
                  <a:pt x="48" y="208"/>
                </a:cubicBezTo>
                <a:cubicBezTo>
                  <a:pt x="64" y="168"/>
                  <a:pt x="64" y="96"/>
                  <a:pt x="96" y="64"/>
                </a:cubicBezTo>
                <a:cubicBezTo>
                  <a:pt x="128" y="32"/>
                  <a:pt x="184" y="0"/>
                  <a:pt x="240" y="16"/>
                </a:cubicBezTo>
                <a:cubicBezTo>
                  <a:pt x="296" y="32"/>
                  <a:pt x="400" y="112"/>
                  <a:pt x="432" y="160"/>
                </a:cubicBezTo>
                <a:cubicBezTo>
                  <a:pt x="464" y="208"/>
                  <a:pt x="440" y="264"/>
                  <a:pt x="432" y="304"/>
                </a:cubicBezTo>
                <a:cubicBezTo>
                  <a:pt x="424" y="344"/>
                  <a:pt x="392" y="384"/>
                  <a:pt x="384" y="400"/>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5" name="Freeform 15"/>
          <p:cNvSpPr>
            <a:spLocks/>
          </p:cNvSpPr>
          <p:nvPr/>
        </p:nvSpPr>
        <p:spPr bwMode="auto">
          <a:xfrm>
            <a:off x="5397500" y="5448300"/>
            <a:ext cx="558800" cy="495300"/>
          </a:xfrm>
          <a:custGeom>
            <a:avLst/>
            <a:gdLst>
              <a:gd name="T0" fmla="*/ 8 w 352"/>
              <a:gd name="T1" fmla="*/ 312 h 312"/>
              <a:gd name="T2" fmla="*/ 8 w 352"/>
              <a:gd name="T3" fmla="*/ 120 h 312"/>
              <a:gd name="T4" fmla="*/ 56 w 352"/>
              <a:gd name="T5" fmla="*/ 72 h 312"/>
              <a:gd name="T6" fmla="*/ 152 w 352"/>
              <a:gd name="T7" fmla="*/ 24 h 312"/>
              <a:gd name="T8" fmla="*/ 296 w 352"/>
              <a:gd name="T9" fmla="*/ 24 h 312"/>
              <a:gd name="T10" fmla="*/ 344 w 352"/>
              <a:gd name="T11" fmla="*/ 168 h 312"/>
              <a:gd name="T12" fmla="*/ 344 w 352"/>
              <a:gd name="T13" fmla="*/ 264 h 312"/>
            </a:gdLst>
            <a:ahLst/>
            <a:cxnLst>
              <a:cxn ang="0">
                <a:pos x="T0" y="T1"/>
              </a:cxn>
              <a:cxn ang="0">
                <a:pos x="T2" y="T3"/>
              </a:cxn>
              <a:cxn ang="0">
                <a:pos x="T4" y="T5"/>
              </a:cxn>
              <a:cxn ang="0">
                <a:pos x="T6" y="T7"/>
              </a:cxn>
              <a:cxn ang="0">
                <a:pos x="T8" y="T9"/>
              </a:cxn>
              <a:cxn ang="0">
                <a:pos x="T10" y="T11"/>
              </a:cxn>
              <a:cxn ang="0">
                <a:pos x="T12" y="T13"/>
              </a:cxn>
            </a:cxnLst>
            <a:rect l="0" t="0" r="r" b="b"/>
            <a:pathLst>
              <a:path w="352" h="312">
                <a:moveTo>
                  <a:pt x="8" y="312"/>
                </a:moveTo>
                <a:cubicBezTo>
                  <a:pt x="4" y="236"/>
                  <a:pt x="0" y="160"/>
                  <a:pt x="8" y="120"/>
                </a:cubicBezTo>
                <a:cubicBezTo>
                  <a:pt x="16" y="80"/>
                  <a:pt x="32" y="88"/>
                  <a:pt x="56" y="72"/>
                </a:cubicBezTo>
                <a:cubicBezTo>
                  <a:pt x="80" y="56"/>
                  <a:pt x="112" y="32"/>
                  <a:pt x="152" y="24"/>
                </a:cubicBezTo>
                <a:cubicBezTo>
                  <a:pt x="192" y="16"/>
                  <a:pt x="264" y="0"/>
                  <a:pt x="296" y="24"/>
                </a:cubicBezTo>
                <a:cubicBezTo>
                  <a:pt x="328" y="48"/>
                  <a:pt x="336" y="128"/>
                  <a:pt x="344" y="168"/>
                </a:cubicBezTo>
                <a:cubicBezTo>
                  <a:pt x="352" y="208"/>
                  <a:pt x="344" y="248"/>
                  <a:pt x="344" y="264"/>
                </a:cubicBezTo>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20627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05000" y="1660525"/>
            <a:ext cx="51816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FF66"/>
                </a:solidFill>
                <a:latin typeface="Arial" charset="0"/>
              </a:rPr>
              <a:t>4. LATERAL MARGINS OF THE LAMINAE</a:t>
            </a:r>
          </a:p>
        </p:txBody>
      </p:sp>
    </p:spTree>
    <p:extLst>
      <p:ext uri="{BB962C8B-B14F-4D97-AF65-F5344CB8AC3E}">
        <p14:creationId xmlns:p14="http://schemas.microsoft.com/office/powerpoint/2010/main" val="105791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39277" name="Freeform 13"/>
          <p:cNvSpPr>
            <a:spLocks/>
          </p:cNvSpPr>
          <p:nvPr/>
        </p:nvSpPr>
        <p:spPr bwMode="auto">
          <a:xfrm>
            <a:off x="5029200" y="1143000"/>
            <a:ext cx="152400" cy="533400"/>
          </a:xfrm>
          <a:custGeom>
            <a:avLst/>
            <a:gdLst>
              <a:gd name="T0" fmla="*/ 96 w 96"/>
              <a:gd name="T1" fmla="*/ 0 h 336"/>
              <a:gd name="T2" fmla="*/ 0 w 96"/>
              <a:gd name="T3" fmla="*/ 144 h 336"/>
              <a:gd name="T4" fmla="*/ 96 w 96"/>
              <a:gd name="T5" fmla="*/ 336 h 336"/>
            </a:gdLst>
            <a:ahLst/>
            <a:cxnLst>
              <a:cxn ang="0">
                <a:pos x="T0" y="T1"/>
              </a:cxn>
              <a:cxn ang="0">
                <a:pos x="T2" y="T3"/>
              </a:cxn>
              <a:cxn ang="0">
                <a:pos x="T4" y="T5"/>
              </a:cxn>
            </a:cxnLst>
            <a:rect l="0" t="0" r="r" b="b"/>
            <a:pathLst>
              <a:path w="96" h="336">
                <a:moveTo>
                  <a:pt x="96" y="0"/>
                </a:moveTo>
                <a:cubicBezTo>
                  <a:pt x="48" y="44"/>
                  <a:pt x="0" y="88"/>
                  <a:pt x="0" y="144"/>
                </a:cubicBezTo>
                <a:cubicBezTo>
                  <a:pt x="0" y="200"/>
                  <a:pt x="80" y="304"/>
                  <a:pt x="96"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8" name="Freeform 14"/>
          <p:cNvSpPr>
            <a:spLocks/>
          </p:cNvSpPr>
          <p:nvPr/>
        </p:nvSpPr>
        <p:spPr bwMode="auto">
          <a:xfrm>
            <a:off x="5181600" y="2209800"/>
            <a:ext cx="76200" cy="609600"/>
          </a:xfrm>
          <a:custGeom>
            <a:avLst/>
            <a:gdLst>
              <a:gd name="T0" fmla="*/ 48 w 48"/>
              <a:gd name="T1" fmla="*/ 0 h 384"/>
              <a:gd name="T2" fmla="*/ 0 w 48"/>
              <a:gd name="T3" fmla="*/ 192 h 384"/>
              <a:gd name="T4" fmla="*/ 48 w 48"/>
              <a:gd name="T5" fmla="*/ 384 h 384"/>
            </a:gdLst>
            <a:ahLst/>
            <a:cxnLst>
              <a:cxn ang="0">
                <a:pos x="T0" y="T1"/>
              </a:cxn>
              <a:cxn ang="0">
                <a:pos x="T2" y="T3"/>
              </a:cxn>
              <a:cxn ang="0">
                <a:pos x="T4" y="T5"/>
              </a:cxn>
            </a:cxnLst>
            <a:rect l="0" t="0" r="r" b="b"/>
            <a:pathLst>
              <a:path w="48" h="384">
                <a:moveTo>
                  <a:pt x="48" y="0"/>
                </a:moveTo>
                <a:cubicBezTo>
                  <a:pt x="24" y="64"/>
                  <a:pt x="0" y="128"/>
                  <a:pt x="0" y="192"/>
                </a:cubicBezTo>
                <a:cubicBezTo>
                  <a:pt x="0" y="256"/>
                  <a:pt x="40" y="352"/>
                  <a:pt x="48" y="38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9" name="Freeform 15"/>
          <p:cNvSpPr>
            <a:spLocks/>
          </p:cNvSpPr>
          <p:nvPr/>
        </p:nvSpPr>
        <p:spPr bwMode="auto">
          <a:xfrm>
            <a:off x="5257800" y="3276600"/>
            <a:ext cx="76200" cy="381000"/>
          </a:xfrm>
          <a:custGeom>
            <a:avLst/>
            <a:gdLst>
              <a:gd name="T0" fmla="*/ 48 w 48"/>
              <a:gd name="T1" fmla="*/ 0 h 240"/>
              <a:gd name="T2" fmla="*/ 0 w 48"/>
              <a:gd name="T3" fmla="*/ 144 h 240"/>
              <a:gd name="T4" fmla="*/ 48 w 48"/>
              <a:gd name="T5" fmla="*/ 240 h 240"/>
            </a:gdLst>
            <a:ahLst/>
            <a:cxnLst>
              <a:cxn ang="0">
                <a:pos x="T0" y="T1"/>
              </a:cxn>
              <a:cxn ang="0">
                <a:pos x="T2" y="T3"/>
              </a:cxn>
              <a:cxn ang="0">
                <a:pos x="T4" y="T5"/>
              </a:cxn>
            </a:cxnLst>
            <a:rect l="0" t="0" r="r" b="b"/>
            <a:pathLst>
              <a:path w="48" h="240">
                <a:moveTo>
                  <a:pt x="48" y="0"/>
                </a:moveTo>
                <a:cubicBezTo>
                  <a:pt x="24" y="52"/>
                  <a:pt x="0" y="104"/>
                  <a:pt x="0" y="144"/>
                </a:cubicBezTo>
                <a:cubicBezTo>
                  <a:pt x="0" y="184"/>
                  <a:pt x="40" y="224"/>
                  <a:pt x="48" y="24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0" name="Freeform 16"/>
          <p:cNvSpPr>
            <a:spLocks/>
          </p:cNvSpPr>
          <p:nvPr/>
        </p:nvSpPr>
        <p:spPr bwMode="auto">
          <a:xfrm>
            <a:off x="5376863" y="4343400"/>
            <a:ext cx="152400" cy="304800"/>
          </a:xfrm>
          <a:custGeom>
            <a:avLst/>
            <a:gdLst>
              <a:gd name="T0" fmla="*/ 96 w 96"/>
              <a:gd name="T1" fmla="*/ 0 h 192"/>
              <a:gd name="T2" fmla="*/ 0 w 96"/>
              <a:gd name="T3" fmla="*/ 48 h 192"/>
              <a:gd name="T4" fmla="*/ 96 w 96"/>
              <a:gd name="T5" fmla="*/ 192 h 192"/>
            </a:gdLst>
            <a:ahLst/>
            <a:cxnLst>
              <a:cxn ang="0">
                <a:pos x="T0" y="T1"/>
              </a:cxn>
              <a:cxn ang="0">
                <a:pos x="T2" y="T3"/>
              </a:cxn>
              <a:cxn ang="0">
                <a:pos x="T4" y="T5"/>
              </a:cxn>
            </a:cxnLst>
            <a:rect l="0" t="0" r="r" b="b"/>
            <a:pathLst>
              <a:path w="96" h="192">
                <a:moveTo>
                  <a:pt x="96" y="0"/>
                </a:moveTo>
                <a:cubicBezTo>
                  <a:pt x="48" y="8"/>
                  <a:pt x="0" y="16"/>
                  <a:pt x="0" y="48"/>
                </a:cubicBezTo>
                <a:cubicBezTo>
                  <a:pt x="0" y="80"/>
                  <a:pt x="80" y="168"/>
                  <a:pt x="96" y="192"/>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1" name="Freeform 17"/>
          <p:cNvSpPr>
            <a:spLocks/>
          </p:cNvSpPr>
          <p:nvPr/>
        </p:nvSpPr>
        <p:spPr bwMode="auto">
          <a:xfrm>
            <a:off x="5537200" y="5257800"/>
            <a:ext cx="254000" cy="228600"/>
          </a:xfrm>
          <a:custGeom>
            <a:avLst/>
            <a:gdLst>
              <a:gd name="T0" fmla="*/ 64 w 160"/>
              <a:gd name="T1" fmla="*/ 0 h 144"/>
              <a:gd name="T2" fmla="*/ 16 w 160"/>
              <a:gd name="T3" fmla="*/ 96 h 144"/>
              <a:gd name="T4" fmla="*/ 160 w 160"/>
              <a:gd name="T5" fmla="*/ 144 h 144"/>
            </a:gdLst>
            <a:ahLst/>
            <a:cxnLst>
              <a:cxn ang="0">
                <a:pos x="T0" y="T1"/>
              </a:cxn>
              <a:cxn ang="0">
                <a:pos x="T2" y="T3"/>
              </a:cxn>
              <a:cxn ang="0">
                <a:pos x="T4" y="T5"/>
              </a:cxn>
            </a:cxnLst>
            <a:rect l="0" t="0" r="r" b="b"/>
            <a:pathLst>
              <a:path w="160" h="144">
                <a:moveTo>
                  <a:pt x="64" y="0"/>
                </a:moveTo>
                <a:cubicBezTo>
                  <a:pt x="32" y="36"/>
                  <a:pt x="0" y="72"/>
                  <a:pt x="16" y="96"/>
                </a:cubicBezTo>
                <a:cubicBezTo>
                  <a:pt x="32" y="120"/>
                  <a:pt x="136" y="136"/>
                  <a:pt x="160" y="14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3" name="Freeform 19"/>
          <p:cNvSpPr>
            <a:spLocks/>
          </p:cNvSpPr>
          <p:nvPr/>
        </p:nvSpPr>
        <p:spPr bwMode="auto">
          <a:xfrm>
            <a:off x="4114800" y="1143000"/>
            <a:ext cx="152400" cy="457200"/>
          </a:xfrm>
          <a:custGeom>
            <a:avLst/>
            <a:gdLst>
              <a:gd name="T0" fmla="*/ 0 w 96"/>
              <a:gd name="T1" fmla="*/ 0 h 288"/>
              <a:gd name="T2" fmla="*/ 48 w 96"/>
              <a:gd name="T3" fmla="*/ 48 h 288"/>
              <a:gd name="T4" fmla="*/ 96 w 96"/>
              <a:gd name="T5" fmla="*/ 144 h 288"/>
              <a:gd name="T6" fmla="*/ 48 w 96"/>
              <a:gd name="T7" fmla="*/ 288 h 288"/>
            </a:gdLst>
            <a:ahLst/>
            <a:cxnLst>
              <a:cxn ang="0">
                <a:pos x="T0" y="T1"/>
              </a:cxn>
              <a:cxn ang="0">
                <a:pos x="T2" y="T3"/>
              </a:cxn>
              <a:cxn ang="0">
                <a:pos x="T4" y="T5"/>
              </a:cxn>
              <a:cxn ang="0">
                <a:pos x="T6" y="T7"/>
              </a:cxn>
            </a:cxnLst>
            <a:rect l="0" t="0" r="r" b="b"/>
            <a:pathLst>
              <a:path w="96" h="288">
                <a:moveTo>
                  <a:pt x="0" y="0"/>
                </a:moveTo>
                <a:cubicBezTo>
                  <a:pt x="16" y="12"/>
                  <a:pt x="32" y="24"/>
                  <a:pt x="48" y="48"/>
                </a:cubicBezTo>
                <a:cubicBezTo>
                  <a:pt x="64" y="72"/>
                  <a:pt x="96" y="104"/>
                  <a:pt x="96" y="144"/>
                </a:cubicBezTo>
                <a:cubicBezTo>
                  <a:pt x="96" y="184"/>
                  <a:pt x="56" y="264"/>
                  <a:pt x="48"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4" name="Freeform 20"/>
          <p:cNvSpPr>
            <a:spLocks/>
          </p:cNvSpPr>
          <p:nvPr/>
        </p:nvSpPr>
        <p:spPr bwMode="auto">
          <a:xfrm>
            <a:off x="4267200" y="2133600"/>
            <a:ext cx="76200" cy="609600"/>
          </a:xfrm>
          <a:custGeom>
            <a:avLst/>
            <a:gdLst>
              <a:gd name="T0" fmla="*/ 0 w 48"/>
              <a:gd name="T1" fmla="*/ 0 h 384"/>
              <a:gd name="T2" fmla="*/ 48 w 48"/>
              <a:gd name="T3" fmla="*/ 192 h 384"/>
              <a:gd name="T4" fmla="*/ 0 w 48"/>
              <a:gd name="T5" fmla="*/ 384 h 384"/>
            </a:gdLst>
            <a:ahLst/>
            <a:cxnLst>
              <a:cxn ang="0">
                <a:pos x="T0" y="T1"/>
              </a:cxn>
              <a:cxn ang="0">
                <a:pos x="T2" y="T3"/>
              </a:cxn>
              <a:cxn ang="0">
                <a:pos x="T4" y="T5"/>
              </a:cxn>
            </a:cxnLst>
            <a:rect l="0" t="0" r="r" b="b"/>
            <a:pathLst>
              <a:path w="48" h="384">
                <a:moveTo>
                  <a:pt x="0" y="0"/>
                </a:moveTo>
                <a:cubicBezTo>
                  <a:pt x="24" y="64"/>
                  <a:pt x="48" y="128"/>
                  <a:pt x="48" y="192"/>
                </a:cubicBezTo>
                <a:cubicBezTo>
                  <a:pt x="48" y="256"/>
                  <a:pt x="8" y="352"/>
                  <a:pt x="0" y="38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5" name="Freeform 21"/>
          <p:cNvSpPr>
            <a:spLocks/>
          </p:cNvSpPr>
          <p:nvPr/>
        </p:nvSpPr>
        <p:spPr bwMode="auto">
          <a:xfrm>
            <a:off x="4114800" y="3200400"/>
            <a:ext cx="241300" cy="533400"/>
          </a:xfrm>
          <a:custGeom>
            <a:avLst/>
            <a:gdLst>
              <a:gd name="T0" fmla="*/ 48 w 152"/>
              <a:gd name="T1" fmla="*/ 0 h 336"/>
              <a:gd name="T2" fmla="*/ 144 w 152"/>
              <a:gd name="T3" fmla="*/ 192 h 336"/>
              <a:gd name="T4" fmla="*/ 0 w 152"/>
              <a:gd name="T5" fmla="*/ 336 h 336"/>
            </a:gdLst>
            <a:ahLst/>
            <a:cxnLst>
              <a:cxn ang="0">
                <a:pos x="T0" y="T1"/>
              </a:cxn>
              <a:cxn ang="0">
                <a:pos x="T2" y="T3"/>
              </a:cxn>
              <a:cxn ang="0">
                <a:pos x="T4" y="T5"/>
              </a:cxn>
            </a:cxnLst>
            <a:rect l="0" t="0" r="r" b="b"/>
            <a:pathLst>
              <a:path w="152" h="336">
                <a:moveTo>
                  <a:pt x="48" y="0"/>
                </a:moveTo>
                <a:cubicBezTo>
                  <a:pt x="100" y="68"/>
                  <a:pt x="152" y="136"/>
                  <a:pt x="144" y="192"/>
                </a:cubicBezTo>
                <a:cubicBezTo>
                  <a:pt x="136" y="248"/>
                  <a:pt x="24" y="312"/>
                  <a:pt x="0"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6" name="Freeform 22"/>
          <p:cNvSpPr>
            <a:spLocks/>
          </p:cNvSpPr>
          <p:nvPr/>
        </p:nvSpPr>
        <p:spPr bwMode="auto">
          <a:xfrm>
            <a:off x="3962400" y="4191000"/>
            <a:ext cx="254000" cy="533400"/>
          </a:xfrm>
          <a:custGeom>
            <a:avLst/>
            <a:gdLst>
              <a:gd name="T0" fmla="*/ 96 w 160"/>
              <a:gd name="T1" fmla="*/ 0 h 336"/>
              <a:gd name="T2" fmla="*/ 144 w 160"/>
              <a:gd name="T3" fmla="*/ 192 h 336"/>
              <a:gd name="T4" fmla="*/ 0 w 160"/>
              <a:gd name="T5" fmla="*/ 336 h 336"/>
            </a:gdLst>
            <a:ahLst/>
            <a:cxnLst>
              <a:cxn ang="0">
                <a:pos x="T0" y="T1"/>
              </a:cxn>
              <a:cxn ang="0">
                <a:pos x="T2" y="T3"/>
              </a:cxn>
              <a:cxn ang="0">
                <a:pos x="T4" y="T5"/>
              </a:cxn>
            </a:cxnLst>
            <a:rect l="0" t="0" r="r" b="b"/>
            <a:pathLst>
              <a:path w="160" h="336">
                <a:moveTo>
                  <a:pt x="96" y="0"/>
                </a:moveTo>
                <a:cubicBezTo>
                  <a:pt x="128" y="68"/>
                  <a:pt x="160" y="136"/>
                  <a:pt x="144" y="192"/>
                </a:cubicBezTo>
                <a:cubicBezTo>
                  <a:pt x="128" y="248"/>
                  <a:pt x="24" y="312"/>
                  <a:pt x="0"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7" name="Freeform 23"/>
          <p:cNvSpPr>
            <a:spLocks/>
          </p:cNvSpPr>
          <p:nvPr/>
        </p:nvSpPr>
        <p:spPr bwMode="auto">
          <a:xfrm>
            <a:off x="3810000" y="5181600"/>
            <a:ext cx="317500" cy="228600"/>
          </a:xfrm>
          <a:custGeom>
            <a:avLst/>
            <a:gdLst>
              <a:gd name="T0" fmla="*/ 48 w 200"/>
              <a:gd name="T1" fmla="*/ 0 h 144"/>
              <a:gd name="T2" fmla="*/ 192 w 200"/>
              <a:gd name="T3" fmla="*/ 96 h 144"/>
              <a:gd name="T4" fmla="*/ 0 w 200"/>
              <a:gd name="T5" fmla="*/ 144 h 144"/>
            </a:gdLst>
            <a:ahLst/>
            <a:cxnLst>
              <a:cxn ang="0">
                <a:pos x="T0" y="T1"/>
              </a:cxn>
              <a:cxn ang="0">
                <a:pos x="T2" y="T3"/>
              </a:cxn>
              <a:cxn ang="0">
                <a:pos x="T4" y="T5"/>
              </a:cxn>
            </a:cxnLst>
            <a:rect l="0" t="0" r="r" b="b"/>
            <a:pathLst>
              <a:path w="200" h="144">
                <a:moveTo>
                  <a:pt x="48" y="0"/>
                </a:moveTo>
                <a:cubicBezTo>
                  <a:pt x="124" y="36"/>
                  <a:pt x="200" y="72"/>
                  <a:pt x="192" y="96"/>
                </a:cubicBezTo>
                <a:cubicBezTo>
                  <a:pt x="184" y="120"/>
                  <a:pt x="32" y="136"/>
                  <a:pt x="0" y="14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9687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59A319-BA69-4548-B5C0-293D36472F0D}"/>
              </a:ext>
            </a:extLst>
          </p:cNvPr>
          <p:cNvSpPr>
            <a:spLocks noGrp="1"/>
          </p:cNvSpPr>
          <p:nvPr>
            <p:ph type="title"/>
          </p:nvPr>
        </p:nvSpPr>
        <p:spPr>
          <a:xfrm>
            <a:off x="457200" y="152400"/>
            <a:ext cx="8229600" cy="1143000"/>
          </a:xfrm>
        </p:spPr>
        <p:txBody>
          <a:bodyPr/>
          <a:lstStyle/>
          <a:p>
            <a:r>
              <a:rPr lang="en-US" dirty="0">
                <a:solidFill>
                  <a:srgbClr val="FFFF00"/>
                </a:solidFill>
              </a:rPr>
              <a:t>Three views</a:t>
            </a:r>
          </a:p>
        </p:txBody>
      </p:sp>
      <p:sp>
        <p:nvSpPr>
          <p:cNvPr id="3" name="Content Placeholder 2">
            <a:extLst>
              <a:ext uri="{FF2B5EF4-FFF2-40B4-BE49-F238E27FC236}">
                <a16:creationId xmlns="" xmlns:a16="http://schemas.microsoft.com/office/drawing/2014/main" id="{63FF6CC3-ECBF-4CF0-AD5A-7E0CE9CF21AA}"/>
              </a:ext>
            </a:extLst>
          </p:cNvPr>
          <p:cNvSpPr>
            <a:spLocks noGrp="1"/>
          </p:cNvSpPr>
          <p:nvPr>
            <p:ph idx="1"/>
          </p:nvPr>
        </p:nvSpPr>
        <p:spPr>
          <a:xfrm>
            <a:off x="623210" y="1143000"/>
            <a:ext cx="8229600" cy="1828800"/>
          </a:xfrm>
        </p:spPr>
        <p:txBody>
          <a:bodyPr/>
          <a:lstStyle/>
          <a:p>
            <a:r>
              <a:rPr lang="en-US" dirty="0">
                <a:solidFill>
                  <a:srgbClr val="FFFF00"/>
                </a:solidFill>
              </a:rPr>
              <a:t>Anterior-Posterior (AP) View</a:t>
            </a:r>
          </a:p>
          <a:p>
            <a:r>
              <a:rPr lang="en-US" dirty="0">
                <a:solidFill>
                  <a:srgbClr val="FFFF00"/>
                </a:solidFill>
              </a:rPr>
              <a:t>Lateral view</a:t>
            </a:r>
          </a:p>
          <a:p>
            <a:r>
              <a:rPr lang="en-US" dirty="0">
                <a:solidFill>
                  <a:srgbClr val="FFFF00"/>
                </a:solidFill>
              </a:rPr>
              <a:t>Contralateral oblique view</a:t>
            </a:r>
          </a:p>
        </p:txBody>
      </p:sp>
      <p:sp>
        <p:nvSpPr>
          <p:cNvPr id="4" name="Title 1">
            <a:extLst>
              <a:ext uri="{FF2B5EF4-FFF2-40B4-BE49-F238E27FC236}">
                <a16:creationId xmlns="" xmlns:a16="http://schemas.microsoft.com/office/drawing/2014/main" id="{BAFE1EAE-A7D0-4168-A69C-3F6776899486}"/>
              </a:ext>
            </a:extLst>
          </p:cNvPr>
          <p:cNvSpPr txBox="1">
            <a:spLocks/>
          </p:cNvSpPr>
          <p:nvPr/>
        </p:nvSpPr>
        <p:spPr>
          <a:xfrm>
            <a:off x="152400" y="284882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FF00"/>
                </a:solidFill>
              </a:rPr>
              <a:t>Two </a:t>
            </a:r>
            <a:r>
              <a:rPr lang="en-US" dirty="0" smtClean="0">
                <a:solidFill>
                  <a:srgbClr val="FFFF00"/>
                </a:solidFill>
              </a:rPr>
              <a:t>approaches </a:t>
            </a:r>
          </a:p>
          <a:p>
            <a:r>
              <a:rPr lang="en-US" sz="2400" dirty="0" smtClean="0">
                <a:solidFill>
                  <a:srgbClr val="FFFF00"/>
                </a:solidFill>
              </a:rPr>
              <a:t>into the lumbar epidural/</a:t>
            </a:r>
            <a:r>
              <a:rPr lang="en-US" sz="2400" dirty="0" err="1" smtClean="0">
                <a:solidFill>
                  <a:srgbClr val="FFFF00"/>
                </a:solidFill>
              </a:rPr>
              <a:t>intrathecal</a:t>
            </a:r>
            <a:r>
              <a:rPr lang="en-US" sz="2400" dirty="0" smtClean="0">
                <a:solidFill>
                  <a:srgbClr val="FFFF00"/>
                </a:solidFill>
              </a:rPr>
              <a:t> space</a:t>
            </a:r>
            <a:endParaRPr lang="en-US" dirty="0">
              <a:solidFill>
                <a:srgbClr val="FFFF00"/>
              </a:solidFill>
            </a:endParaRPr>
          </a:p>
        </p:txBody>
      </p:sp>
      <p:sp>
        <p:nvSpPr>
          <p:cNvPr id="5" name="Content Placeholder 2">
            <a:extLst>
              <a:ext uri="{FF2B5EF4-FFF2-40B4-BE49-F238E27FC236}">
                <a16:creationId xmlns="" xmlns:a16="http://schemas.microsoft.com/office/drawing/2014/main" id="{62749EC4-4D53-4EFF-A6DC-5911D95DF5F1}"/>
              </a:ext>
            </a:extLst>
          </p:cNvPr>
          <p:cNvSpPr txBox="1">
            <a:spLocks/>
          </p:cNvSpPr>
          <p:nvPr/>
        </p:nvSpPr>
        <p:spPr>
          <a:xfrm>
            <a:off x="633274" y="3991822"/>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00"/>
                </a:solidFill>
              </a:rPr>
              <a:t>Perpendicular interlaminar approach (coaxial technique)</a:t>
            </a:r>
          </a:p>
          <a:p>
            <a:r>
              <a:rPr lang="en-US" dirty="0">
                <a:solidFill>
                  <a:srgbClr val="FFFF00"/>
                </a:solidFill>
              </a:rPr>
              <a:t>Shallow angle paramedian approach</a:t>
            </a:r>
          </a:p>
        </p:txBody>
      </p:sp>
    </p:spTree>
    <p:extLst>
      <p:ext uri="{BB962C8B-B14F-4D97-AF65-F5344CB8AC3E}">
        <p14:creationId xmlns:p14="http://schemas.microsoft.com/office/powerpoint/2010/main" val="657690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828800" y="1660525"/>
            <a:ext cx="60960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FF66"/>
                </a:solidFill>
                <a:latin typeface="Arial" charset="0"/>
              </a:rPr>
              <a:t> 5. SUPERIOR MARGINS OF THE LAMINAE</a:t>
            </a:r>
          </a:p>
        </p:txBody>
      </p:sp>
    </p:spTree>
    <p:extLst>
      <p:ext uri="{BB962C8B-B14F-4D97-AF65-F5344CB8AC3E}">
        <p14:creationId xmlns:p14="http://schemas.microsoft.com/office/powerpoint/2010/main" val="44675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 y="136525"/>
            <a:ext cx="9067800" cy="14366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b="1">
              <a:solidFill>
                <a:srgbClr val="00FFFF"/>
              </a:solidFill>
              <a:latin typeface="Arial" charset="0"/>
            </a:endParaRPr>
          </a:p>
          <a:p>
            <a:pPr>
              <a:spcBef>
                <a:spcPct val="50000"/>
              </a:spcBef>
            </a:pPr>
            <a:r>
              <a:rPr lang="en-US" sz="1600" b="1">
                <a:solidFill>
                  <a:srgbClr val="00FFFF"/>
                </a:solidFill>
                <a:latin typeface="Arial" charset="0"/>
              </a:rPr>
              <a:t>Between the superior articular processes at each level,</a:t>
            </a:r>
          </a:p>
          <a:p>
            <a:pPr>
              <a:spcBef>
                <a:spcPct val="50000"/>
              </a:spcBef>
            </a:pPr>
            <a:endParaRPr lang="en-US" sz="1600" b="1">
              <a:solidFill>
                <a:srgbClr val="00FFFF"/>
              </a:solidFill>
              <a:latin typeface="Arial" charset="0"/>
            </a:endParaRPr>
          </a:p>
          <a:p>
            <a:pPr lvl="1">
              <a:spcBef>
                <a:spcPct val="50000"/>
              </a:spcBef>
            </a:pPr>
            <a:r>
              <a:rPr lang="en-US" sz="1600" b="1">
                <a:solidFill>
                  <a:srgbClr val="00FFFF"/>
                </a:solidFill>
                <a:latin typeface="Arial" charset="0"/>
              </a:rPr>
              <a:t>trace the superior margin of the lamina.</a:t>
            </a:r>
          </a:p>
        </p:txBody>
      </p:sp>
    </p:spTree>
    <p:extLst>
      <p:ext uri="{BB962C8B-B14F-4D97-AF65-F5344CB8AC3E}">
        <p14:creationId xmlns:p14="http://schemas.microsoft.com/office/powerpoint/2010/main" val="283240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40291" name="Freeform 3"/>
          <p:cNvSpPr>
            <a:spLocks/>
          </p:cNvSpPr>
          <p:nvPr/>
        </p:nvSpPr>
        <p:spPr bwMode="auto">
          <a:xfrm>
            <a:off x="5029200" y="1143000"/>
            <a:ext cx="152400" cy="533400"/>
          </a:xfrm>
          <a:custGeom>
            <a:avLst/>
            <a:gdLst>
              <a:gd name="T0" fmla="*/ 96 w 96"/>
              <a:gd name="T1" fmla="*/ 0 h 336"/>
              <a:gd name="T2" fmla="*/ 0 w 96"/>
              <a:gd name="T3" fmla="*/ 144 h 336"/>
              <a:gd name="T4" fmla="*/ 96 w 96"/>
              <a:gd name="T5" fmla="*/ 336 h 336"/>
            </a:gdLst>
            <a:ahLst/>
            <a:cxnLst>
              <a:cxn ang="0">
                <a:pos x="T0" y="T1"/>
              </a:cxn>
              <a:cxn ang="0">
                <a:pos x="T2" y="T3"/>
              </a:cxn>
              <a:cxn ang="0">
                <a:pos x="T4" y="T5"/>
              </a:cxn>
            </a:cxnLst>
            <a:rect l="0" t="0" r="r" b="b"/>
            <a:pathLst>
              <a:path w="96" h="336">
                <a:moveTo>
                  <a:pt x="96" y="0"/>
                </a:moveTo>
                <a:cubicBezTo>
                  <a:pt x="48" y="44"/>
                  <a:pt x="0" y="88"/>
                  <a:pt x="0" y="144"/>
                </a:cubicBezTo>
                <a:cubicBezTo>
                  <a:pt x="0" y="200"/>
                  <a:pt x="80" y="304"/>
                  <a:pt x="96"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2" name="Freeform 4"/>
          <p:cNvSpPr>
            <a:spLocks/>
          </p:cNvSpPr>
          <p:nvPr/>
        </p:nvSpPr>
        <p:spPr bwMode="auto">
          <a:xfrm>
            <a:off x="5181600" y="2209800"/>
            <a:ext cx="76200" cy="609600"/>
          </a:xfrm>
          <a:custGeom>
            <a:avLst/>
            <a:gdLst>
              <a:gd name="T0" fmla="*/ 48 w 48"/>
              <a:gd name="T1" fmla="*/ 0 h 384"/>
              <a:gd name="T2" fmla="*/ 0 w 48"/>
              <a:gd name="T3" fmla="*/ 192 h 384"/>
              <a:gd name="T4" fmla="*/ 48 w 48"/>
              <a:gd name="T5" fmla="*/ 384 h 384"/>
            </a:gdLst>
            <a:ahLst/>
            <a:cxnLst>
              <a:cxn ang="0">
                <a:pos x="T0" y="T1"/>
              </a:cxn>
              <a:cxn ang="0">
                <a:pos x="T2" y="T3"/>
              </a:cxn>
              <a:cxn ang="0">
                <a:pos x="T4" y="T5"/>
              </a:cxn>
            </a:cxnLst>
            <a:rect l="0" t="0" r="r" b="b"/>
            <a:pathLst>
              <a:path w="48" h="384">
                <a:moveTo>
                  <a:pt x="48" y="0"/>
                </a:moveTo>
                <a:cubicBezTo>
                  <a:pt x="24" y="64"/>
                  <a:pt x="0" y="128"/>
                  <a:pt x="0" y="192"/>
                </a:cubicBezTo>
                <a:cubicBezTo>
                  <a:pt x="0" y="256"/>
                  <a:pt x="40" y="352"/>
                  <a:pt x="48" y="38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3" name="Freeform 5"/>
          <p:cNvSpPr>
            <a:spLocks/>
          </p:cNvSpPr>
          <p:nvPr/>
        </p:nvSpPr>
        <p:spPr bwMode="auto">
          <a:xfrm>
            <a:off x="5257800" y="3276600"/>
            <a:ext cx="76200" cy="381000"/>
          </a:xfrm>
          <a:custGeom>
            <a:avLst/>
            <a:gdLst>
              <a:gd name="T0" fmla="*/ 48 w 48"/>
              <a:gd name="T1" fmla="*/ 0 h 240"/>
              <a:gd name="T2" fmla="*/ 0 w 48"/>
              <a:gd name="T3" fmla="*/ 144 h 240"/>
              <a:gd name="T4" fmla="*/ 48 w 48"/>
              <a:gd name="T5" fmla="*/ 240 h 240"/>
            </a:gdLst>
            <a:ahLst/>
            <a:cxnLst>
              <a:cxn ang="0">
                <a:pos x="T0" y="T1"/>
              </a:cxn>
              <a:cxn ang="0">
                <a:pos x="T2" y="T3"/>
              </a:cxn>
              <a:cxn ang="0">
                <a:pos x="T4" y="T5"/>
              </a:cxn>
            </a:cxnLst>
            <a:rect l="0" t="0" r="r" b="b"/>
            <a:pathLst>
              <a:path w="48" h="240">
                <a:moveTo>
                  <a:pt x="48" y="0"/>
                </a:moveTo>
                <a:cubicBezTo>
                  <a:pt x="24" y="52"/>
                  <a:pt x="0" y="104"/>
                  <a:pt x="0" y="144"/>
                </a:cubicBezTo>
                <a:cubicBezTo>
                  <a:pt x="0" y="184"/>
                  <a:pt x="40" y="224"/>
                  <a:pt x="48" y="24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4" name="Freeform 6"/>
          <p:cNvSpPr>
            <a:spLocks/>
          </p:cNvSpPr>
          <p:nvPr/>
        </p:nvSpPr>
        <p:spPr bwMode="auto">
          <a:xfrm>
            <a:off x="5376863" y="4343400"/>
            <a:ext cx="152400" cy="304800"/>
          </a:xfrm>
          <a:custGeom>
            <a:avLst/>
            <a:gdLst>
              <a:gd name="T0" fmla="*/ 96 w 96"/>
              <a:gd name="T1" fmla="*/ 0 h 192"/>
              <a:gd name="T2" fmla="*/ 0 w 96"/>
              <a:gd name="T3" fmla="*/ 48 h 192"/>
              <a:gd name="T4" fmla="*/ 96 w 96"/>
              <a:gd name="T5" fmla="*/ 192 h 192"/>
            </a:gdLst>
            <a:ahLst/>
            <a:cxnLst>
              <a:cxn ang="0">
                <a:pos x="T0" y="T1"/>
              </a:cxn>
              <a:cxn ang="0">
                <a:pos x="T2" y="T3"/>
              </a:cxn>
              <a:cxn ang="0">
                <a:pos x="T4" y="T5"/>
              </a:cxn>
            </a:cxnLst>
            <a:rect l="0" t="0" r="r" b="b"/>
            <a:pathLst>
              <a:path w="96" h="192">
                <a:moveTo>
                  <a:pt x="96" y="0"/>
                </a:moveTo>
                <a:cubicBezTo>
                  <a:pt x="48" y="8"/>
                  <a:pt x="0" y="16"/>
                  <a:pt x="0" y="48"/>
                </a:cubicBezTo>
                <a:cubicBezTo>
                  <a:pt x="0" y="80"/>
                  <a:pt x="80" y="168"/>
                  <a:pt x="96" y="192"/>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5" name="Freeform 7"/>
          <p:cNvSpPr>
            <a:spLocks/>
          </p:cNvSpPr>
          <p:nvPr/>
        </p:nvSpPr>
        <p:spPr bwMode="auto">
          <a:xfrm>
            <a:off x="5537200" y="5257800"/>
            <a:ext cx="254000" cy="228600"/>
          </a:xfrm>
          <a:custGeom>
            <a:avLst/>
            <a:gdLst>
              <a:gd name="T0" fmla="*/ 64 w 160"/>
              <a:gd name="T1" fmla="*/ 0 h 144"/>
              <a:gd name="T2" fmla="*/ 16 w 160"/>
              <a:gd name="T3" fmla="*/ 96 h 144"/>
              <a:gd name="T4" fmla="*/ 160 w 160"/>
              <a:gd name="T5" fmla="*/ 144 h 144"/>
            </a:gdLst>
            <a:ahLst/>
            <a:cxnLst>
              <a:cxn ang="0">
                <a:pos x="T0" y="T1"/>
              </a:cxn>
              <a:cxn ang="0">
                <a:pos x="T2" y="T3"/>
              </a:cxn>
              <a:cxn ang="0">
                <a:pos x="T4" y="T5"/>
              </a:cxn>
            </a:cxnLst>
            <a:rect l="0" t="0" r="r" b="b"/>
            <a:pathLst>
              <a:path w="160" h="144">
                <a:moveTo>
                  <a:pt x="64" y="0"/>
                </a:moveTo>
                <a:cubicBezTo>
                  <a:pt x="32" y="36"/>
                  <a:pt x="0" y="72"/>
                  <a:pt x="16" y="96"/>
                </a:cubicBezTo>
                <a:cubicBezTo>
                  <a:pt x="32" y="120"/>
                  <a:pt x="136" y="136"/>
                  <a:pt x="160" y="14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6" name="Freeform 8"/>
          <p:cNvSpPr>
            <a:spLocks/>
          </p:cNvSpPr>
          <p:nvPr/>
        </p:nvSpPr>
        <p:spPr bwMode="auto">
          <a:xfrm>
            <a:off x="4114800" y="1143000"/>
            <a:ext cx="152400" cy="457200"/>
          </a:xfrm>
          <a:custGeom>
            <a:avLst/>
            <a:gdLst>
              <a:gd name="T0" fmla="*/ 0 w 96"/>
              <a:gd name="T1" fmla="*/ 0 h 288"/>
              <a:gd name="T2" fmla="*/ 48 w 96"/>
              <a:gd name="T3" fmla="*/ 48 h 288"/>
              <a:gd name="T4" fmla="*/ 96 w 96"/>
              <a:gd name="T5" fmla="*/ 144 h 288"/>
              <a:gd name="T6" fmla="*/ 48 w 96"/>
              <a:gd name="T7" fmla="*/ 288 h 288"/>
            </a:gdLst>
            <a:ahLst/>
            <a:cxnLst>
              <a:cxn ang="0">
                <a:pos x="T0" y="T1"/>
              </a:cxn>
              <a:cxn ang="0">
                <a:pos x="T2" y="T3"/>
              </a:cxn>
              <a:cxn ang="0">
                <a:pos x="T4" y="T5"/>
              </a:cxn>
              <a:cxn ang="0">
                <a:pos x="T6" y="T7"/>
              </a:cxn>
            </a:cxnLst>
            <a:rect l="0" t="0" r="r" b="b"/>
            <a:pathLst>
              <a:path w="96" h="288">
                <a:moveTo>
                  <a:pt x="0" y="0"/>
                </a:moveTo>
                <a:cubicBezTo>
                  <a:pt x="16" y="12"/>
                  <a:pt x="32" y="24"/>
                  <a:pt x="48" y="48"/>
                </a:cubicBezTo>
                <a:cubicBezTo>
                  <a:pt x="64" y="72"/>
                  <a:pt x="96" y="104"/>
                  <a:pt x="96" y="144"/>
                </a:cubicBezTo>
                <a:cubicBezTo>
                  <a:pt x="96" y="184"/>
                  <a:pt x="56" y="264"/>
                  <a:pt x="48"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7" name="Freeform 9"/>
          <p:cNvSpPr>
            <a:spLocks/>
          </p:cNvSpPr>
          <p:nvPr/>
        </p:nvSpPr>
        <p:spPr bwMode="auto">
          <a:xfrm>
            <a:off x="4267200" y="2133600"/>
            <a:ext cx="76200" cy="609600"/>
          </a:xfrm>
          <a:custGeom>
            <a:avLst/>
            <a:gdLst>
              <a:gd name="T0" fmla="*/ 0 w 48"/>
              <a:gd name="T1" fmla="*/ 0 h 384"/>
              <a:gd name="T2" fmla="*/ 48 w 48"/>
              <a:gd name="T3" fmla="*/ 192 h 384"/>
              <a:gd name="T4" fmla="*/ 0 w 48"/>
              <a:gd name="T5" fmla="*/ 384 h 384"/>
            </a:gdLst>
            <a:ahLst/>
            <a:cxnLst>
              <a:cxn ang="0">
                <a:pos x="T0" y="T1"/>
              </a:cxn>
              <a:cxn ang="0">
                <a:pos x="T2" y="T3"/>
              </a:cxn>
              <a:cxn ang="0">
                <a:pos x="T4" y="T5"/>
              </a:cxn>
            </a:cxnLst>
            <a:rect l="0" t="0" r="r" b="b"/>
            <a:pathLst>
              <a:path w="48" h="384">
                <a:moveTo>
                  <a:pt x="0" y="0"/>
                </a:moveTo>
                <a:cubicBezTo>
                  <a:pt x="24" y="64"/>
                  <a:pt x="48" y="128"/>
                  <a:pt x="48" y="192"/>
                </a:cubicBezTo>
                <a:cubicBezTo>
                  <a:pt x="48" y="256"/>
                  <a:pt x="8" y="352"/>
                  <a:pt x="0" y="38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8" name="Freeform 10"/>
          <p:cNvSpPr>
            <a:spLocks/>
          </p:cNvSpPr>
          <p:nvPr/>
        </p:nvSpPr>
        <p:spPr bwMode="auto">
          <a:xfrm>
            <a:off x="4114800" y="3200400"/>
            <a:ext cx="241300" cy="533400"/>
          </a:xfrm>
          <a:custGeom>
            <a:avLst/>
            <a:gdLst>
              <a:gd name="T0" fmla="*/ 48 w 152"/>
              <a:gd name="T1" fmla="*/ 0 h 336"/>
              <a:gd name="T2" fmla="*/ 144 w 152"/>
              <a:gd name="T3" fmla="*/ 192 h 336"/>
              <a:gd name="T4" fmla="*/ 0 w 152"/>
              <a:gd name="T5" fmla="*/ 336 h 336"/>
            </a:gdLst>
            <a:ahLst/>
            <a:cxnLst>
              <a:cxn ang="0">
                <a:pos x="T0" y="T1"/>
              </a:cxn>
              <a:cxn ang="0">
                <a:pos x="T2" y="T3"/>
              </a:cxn>
              <a:cxn ang="0">
                <a:pos x="T4" y="T5"/>
              </a:cxn>
            </a:cxnLst>
            <a:rect l="0" t="0" r="r" b="b"/>
            <a:pathLst>
              <a:path w="152" h="336">
                <a:moveTo>
                  <a:pt x="48" y="0"/>
                </a:moveTo>
                <a:cubicBezTo>
                  <a:pt x="100" y="68"/>
                  <a:pt x="152" y="136"/>
                  <a:pt x="144" y="192"/>
                </a:cubicBezTo>
                <a:cubicBezTo>
                  <a:pt x="136" y="248"/>
                  <a:pt x="24" y="312"/>
                  <a:pt x="0"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9" name="Freeform 11"/>
          <p:cNvSpPr>
            <a:spLocks/>
          </p:cNvSpPr>
          <p:nvPr/>
        </p:nvSpPr>
        <p:spPr bwMode="auto">
          <a:xfrm>
            <a:off x="3962400" y="4191000"/>
            <a:ext cx="254000" cy="533400"/>
          </a:xfrm>
          <a:custGeom>
            <a:avLst/>
            <a:gdLst>
              <a:gd name="T0" fmla="*/ 96 w 160"/>
              <a:gd name="T1" fmla="*/ 0 h 336"/>
              <a:gd name="T2" fmla="*/ 144 w 160"/>
              <a:gd name="T3" fmla="*/ 192 h 336"/>
              <a:gd name="T4" fmla="*/ 0 w 160"/>
              <a:gd name="T5" fmla="*/ 336 h 336"/>
            </a:gdLst>
            <a:ahLst/>
            <a:cxnLst>
              <a:cxn ang="0">
                <a:pos x="T0" y="T1"/>
              </a:cxn>
              <a:cxn ang="0">
                <a:pos x="T2" y="T3"/>
              </a:cxn>
              <a:cxn ang="0">
                <a:pos x="T4" y="T5"/>
              </a:cxn>
            </a:cxnLst>
            <a:rect l="0" t="0" r="r" b="b"/>
            <a:pathLst>
              <a:path w="160" h="336">
                <a:moveTo>
                  <a:pt x="96" y="0"/>
                </a:moveTo>
                <a:cubicBezTo>
                  <a:pt x="128" y="68"/>
                  <a:pt x="160" y="136"/>
                  <a:pt x="144" y="192"/>
                </a:cubicBezTo>
                <a:cubicBezTo>
                  <a:pt x="128" y="248"/>
                  <a:pt x="24" y="312"/>
                  <a:pt x="0"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0" name="Freeform 12"/>
          <p:cNvSpPr>
            <a:spLocks/>
          </p:cNvSpPr>
          <p:nvPr/>
        </p:nvSpPr>
        <p:spPr bwMode="auto">
          <a:xfrm>
            <a:off x="3810000" y="5181600"/>
            <a:ext cx="317500" cy="228600"/>
          </a:xfrm>
          <a:custGeom>
            <a:avLst/>
            <a:gdLst>
              <a:gd name="T0" fmla="*/ 48 w 200"/>
              <a:gd name="T1" fmla="*/ 0 h 144"/>
              <a:gd name="T2" fmla="*/ 192 w 200"/>
              <a:gd name="T3" fmla="*/ 96 h 144"/>
              <a:gd name="T4" fmla="*/ 0 w 200"/>
              <a:gd name="T5" fmla="*/ 144 h 144"/>
            </a:gdLst>
            <a:ahLst/>
            <a:cxnLst>
              <a:cxn ang="0">
                <a:pos x="T0" y="T1"/>
              </a:cxn>
              <a:cxn ang="0">
                <a:pos x="T2" y="T3"/>
              </a:cxn>
              <a:cxn ang="0">
                <a:pos x="T4" y="T5"/>
              </a:cxn>
            </a:cxnLst>
            <a:rect l="0" t="0" r="r" b="b"/>
            <a:pathLst>
              <a:path w="200" h="144">
                <a:moveTo>
                  <a:pt x="48" y="0"/>
                </a:moveTo>
                <a:cubicBezTo>
                  <a:pt x="124" y="36"/>
                  <a:pt x="200" y="72"/>
                  <a:pt x="192" y="96"/>
                </a:cubicBezTo>
                <a:cubicBezTo>
                  <a:pt x="184" y="120"/>
                  <a:pt x="32" y="136"/>
                  <a:pt x="0" y="14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1" name="Freeform 13"/>
          <p:cNvSpPr>
            <a:spLocks/>
          </p:cNvSpPr>
          <p:nvPr/>
        </p:nvSpPr>
        <p:spPr bwMode="auto">
          <a:xfrm>
            <a:off x="4343400" y="1066800"/>
            <a:ext cx="609600" cy="76200"/>
          </a:xfrm>
          <a:custGeom>
            <a:avLst/>
            <a:gdLst>
              <a:gd name="T0" fmla="*/ 0 w 384"/>
              <a:gd name="T1" fmla="*/ 0 h 48"/>
              <a:gd name="T2" fmla="*/ 192 w 384"/>
              <a:gd name="T3" fmla="*/ 48 h 48"/>
              <a:gd name="T4" fmla="*/ 384 w 384"/>
              <a:gd name="T5" fmla="*/ 0 h 48"/>
            </a:gdLst>
            <a:ahLst/>
            <a:cxnLst>
              <a:cxn ang="0">
                <a:pos x="T0" y="T1"/>
              </a:cxn>
              <a:cxn ang="0">
                <a:pos x="T2" y="T3"/>
              </a:cxn>
              <a:cxn ang="0">
                <a:pos x="T4" y="T5"/>
              </a:cxn>
            </a:cxnLst>
            <a:rect l="0" t="0" r="r" b="b"/>
            <a:pathLst>
              <a:path w="384" h="48">
                <a:moveTo>
                  <a:pt x="0" y="0"/>
                </a:moveTo>
                <a:cubicBezTo>
                  <a:pt x="64" y="24"/>
                  <a:pt x="128" y="48"/>
                  <a:pt x="192" y="48"/>
                </a:cubicBezTo>
                <a:cubicBezTo>
                  <a:pt x="256" y="48"/>
                  <a:pt x="352" y="8"/>
                  <a:pt x="384"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2" name="Freeform 14"/>
          <p:cNvSpPr>
            <a:spLocks/>
          </p:cNvSpPr>
          <p:nvPr/>
        </p:nvSpPr>
        <p:spPr bwMode="auto">
          <a:xfrm>
            <a:off x="4495800" y="1905000"/>
            <a:ext cx="457200" cy="165100"/>
          </a:xfrm>
          <a:custGeom>
            <a:avLst/>
            <a:gdLst>
              <a:gd name="T0" fmla="*/ 0 w 288"/>
              <a:gd name="T1" fmla="*/ 48 h 104"/>
              <a:gd name="T2" fmla="*/ 144 w 288"/>
              <a:gd name="T3" fmla="*/ 96 h 104"/>
              <a:gd name="T4" fmla="*/ 288 w 288"/>
              <a:gd name="T5" fmla="*/ 0 h 104"/>
            </a:gdLst>
            <a:ahLst/>
            <a:cxnLst>
              <a:cxn ang="0">
                <a:pos x="T0" y="T1"/>
              </a:cxn>
              <a:cxn ang="0">
                <a:pos x="T2" y="T3"/>
              </a:cxn>
              <a:cxn ang="0">
                <a:pos x="T4" y="T5"/>
              </a:cxn>
            </a:cxnLst>
            <a:rect l="0" t="0" r="r" b="b"/>
            <a:pathLst>
              <a:path w="288" h="104">
                <a:moveTo>
                  <a:pt x="0" y="48"/>
                </a:moveTo>
                <a:cubicBezTo>
                  <a:pt x="48" y="76"/>
                  <a:pt x="96" y="104"/>
                  <a:pt x="144" y="96"/>
                </a:cubicBezTo>
                <a:cubicBezTo>
                  <a:pt x="192" y="88"/>
                  <a:pt x="264" y="16"/>
                  <a:pt x="288"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3" name="Freeform 15"/>
          <p:cNvSpPr>
            <a:spLocks/>
          </p:cNvSpPr>
          <p:nvPr/>
        </p:nvSpPr>
        <p:spPr bwMode="auto">
          <a:xfrm>
            <a:off x="4495800" y="2895600"/>
            <a:ext cx="533400" cy="152400"/>
          </a:xfrm>
          <a:custGeom>
            <a:avLst/>
            <a:gdLst>
              <a:gd name="T0" fmla="*/ 0 w 336"/>
              <a:gd name="T1" fmla="*/ 0 h 96"/>
              <a:gd name="T2" fmla="*/ 192 w 336"/>
              <a:gd name="T3" fmla="*/ 96 h 96"/>
              <a:gd name="T4" fmla="*/ 336 w 336"/>
              <a:gd name="T5" fmla="*/ 0 h 96"/>
            </a:gdLst>
            <a:ahLst/>
            <a:cxnLst>
              <a:cxn ang="0">
                <a:pos x="T0" y="T1"/>
              </a:cxn>
              <a:cxn ang="0">
                <a:pos x="T2" y="T3"/>
              </a:cxn>
              <a:cxn ang="0">
                <a:pos x="T4" y="T5"/>
              </a:cxn>
            </a:cxnLst>
            <a:rect l="0" t="0" r="r" b="b"/>
            <a:pathLst>
              <a:path w="336" h="96">
                <a:moveTo>
                  <a:pt x="0" y="0"/>
                </a:moveTo>
                <a:cubicBezTo>
                  <a:pt x="68" y="48"/>
                  <a:pt x="136" y="96"/>
                  <a:pt x="192" y="96"/>
                </a:cubicBezTo>
                <a:cubicBezTo>
                  <a:pt x="248" y="96"/>
                  <a:pt x="312" y="16"/>
                  <a:pt x="336"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4" name="Freeform 16"/>
          <p:cNvSpPr>
            <a:spLocks/>
          </p:cNvSpPr>
          <p:nvPr/>
        </p:nvSpPr>
        <p:spPr bwMode="auto">
          <a:xfrm>
            <a:off x="4495800" y="3962400"/>
            <a:ext cx="609600" cy="266700"/>
          </a:xfrm>
          <a:custGeom>
            <a:avLst/>
            <a:gdLst>
              <a:gd name="T0" fmla="*/ 0 w 384"/>
              <a:gd name="T1" fmla="*/ 0 h 168"/>
              <a:gd name="T2" fmla="*/ 144 w 384"/>
              <a:gd name="T3" fmla="*/ 144 h 168"/>
              <a:gd name="T4" fmla="*/ 288 w 384"/>
              <a:gd name="T5" fmla="*/ 144 h 168"/>
              <a:gd name="T6" fmla="*/ 384 w 384"/>
              <a:gd name="T7" fmla="*/ 0 h 168"/>
            </a:gdLst>
            <a:ahLst/>
            <a:cxnLst>
              <a:cxn ang="0">
                <a:pos x="T0" y="T1"/>
              </a:cxn>
              <a:cxn ang="0">
                <a:pos x="T2" y="T3"/>
              </a:cxn>
              <a:cxn ang="0">
                <a:pos x="T4" y="T5"/>
              </a:cxn>
              <a:cxn ang="0">
                <a:pos x="T6" y="T7"/>
              </a:cxn>
            </a:cxnLst>
            <a:rect l="0" t="0" r="r" b="b"/>
            <a:pathLst>
              <a:path w="384" h="168">
                <a:moveTo>
                  <a:pt x="0" y="0"/>
                </a:moveTo>
                <a:cubicBezTo>
                  <a:pt x="48" y="60"/>
                  <a:pt x="96" y="120"/>
                  <a:pt x="144" y="144"/>
                </a:cubicBezTo>
                <a:cubicBezTo>
                  <a:pt x="192" y="168"/>
                  <a:pt x="248" y="168"/>
                  <a:pt x="288" y="144"/>
                </a:cubicBezTo>
                <a:cubicBezTo>
                  <a:pt x="328" y="120"/>
                  <a:pt x="368" y="24"/>
                  <a:pt x="384"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5" name="Freeform 17"/>
          <p:cNvSpPr>
            <a:spLocks/>
          </p:cNvSpPr>
          <p:nvPr/>
        </p:nvSpPr>
        <p:spPr bwMode="auto">
          <a:xfrm>
            <a:off x="4419600" y="5029200"/>
            <a:ext cx="838200" cy="76200"/>
          </a:xfrm>
          <a:custGeom>
            <a:avLst/>
            <a:gdLst>
              <a:gd name="T0" fmla="*/ 0 w 528"/>
              <a:gd name="T1" fmla="*/ 0 h 48"/>
              <a:gd name="T2" fmla="*/ 240 w 528"/>
              <a:gd name="T3" fmla="*/ 48 h 48"/>
              <a:gd name="T4" fmla="*/ 528 w 528"/>
              <a:gd name="T5" fmla="*/ 0 h 48"/>
            </a:gdLst>
            <a:ahLst/>
            <a:cxnLst>
              <a:cxn ang="0">
                <a:pos x="T0" y="T1"/>
              </a:cxn>
              <a:cxn ang="0">
                <a:pos x="T2" y="T3"/>
              </a:cxn>
              <a:cxn ang="0">
                <a:pos x="T4" y="T5"/>
              </a:cxn>
            </a:cxnLst>
            <a:rect l="0" t="0" r="r" b="b"/>
            <a:pathLst>
              <a:path w="528" h="48">
                <a:moveTo>
                  <a:pt x="0" y="0"/>
                </a:moveTo>
                <a:cubicBezTo>
                  <a:pt x="76" y="24"/>
                  <a:pt x="152" y="48"/>
                  <a:pt x="240" y="48"/>
                </a:cubicBezTo>
                <a:cubicBezTo>
                  <a:pt x="328" y="48"/>
                  <a:pt x="480" y="8"/>
                  <a:pt x="528"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59459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05000" y="1660525"/>
            <a:ext cx="54102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FF66"/>
                </a:solidFill>
                <a:latin typeface="Arial" charset="0"/>
              </a:rPr>
              <a:t>6. INFERIOR MARGINS OF THE LAMINAE</a:t>
            </a:r>
          </a:p>
        </p:txBody>
      </p:sp>
    </p:spTree>
    <p:extLst>
      <p:ext uri="{BB962C8B-B14F-4D97-AF65-F5344CB8AC3E}">
        <p14:creationId xmlns:p14="http://schemas.microsoft.com/office/powerpoint/2010/main" val="621869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200" y="136525"/>
            <a:ext cx="9067800" cy="14366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b="1">
              <a:solidFill>
                <a:srgbClr val="00FFFF"/>
              </a:solidFill>
              <a:latin typeface="Arial" charset="0"/>
            </a:endParaRPr>
          </a:p>
          <a:p>
            <a:pPr>
              <a:spcBef>
                <a:spcPct val="50000"/>
              </a:spcBef>
            </a:pPr>
            <a:r>
              <a:rPr lang="en-US" sz="1600" b="1">
                <a:solidFill>
                  <a:srgbClr val="00FFFF"/>
                </a:solidFill>
                <a:latin typeface="Arial" charset="0"/>
              </a:rPr>
              <a:t>Between the inferior articular processes at each level,</a:t>
            </a:r>
          </a:p>
          <a:p>
            <a:pPr>
              <a:spcBef>
                <a:spcPct val="50000"/>
              </a:spcBef>
            </a:pPr>
            <a:endParaRPr lang="en-US" sz="1600" b="1">
              <a:solidFill>
                <a:srgbClr val="00FFFF"/>
              </a:solidFill>
              <a:latin typeface="Arial" charset="0"/>
            </a:endParaRPr>
          </a:p>
          <a:p>
            <a:pPr lvl="1">
              <a:spcBef>
                <a:spcPct val="50000"/>
              </a:spcBef>
            </a:pPr>
            <a:r>
              <a:rPr lang="en-US" sz="1600" b="1">
                <a:solidFill>
                  <a:srgbClr val="00FFFF"/>
                </a:solidFill>
                <a:latin typeface="Arial" charset="0"/>
              </a:rPr>
              <a:t>trace the inferior margin of the lamina.</a:t>
            </a:r>
          </a:p>
        </p:txBody>
      </p:sp>
    </p:spTree>
    <p:extLst>
      <p:ext uri="{BB962C8B-B14F-4D97-AF65-F5344CB8AC3E}">
        <p14:creationId xmlns:p14="http://schemas.microsoft.com/office/powerpoint/2010/main" val="2598566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42339" name="Freeform 3"/>
          <p:cNvSpPr>
            <a:spLocks/>
          </p:cNvSpPr>
          <p:nvPr/>
        </p:nvSpPr>
        <p:spPr bwMode="auto">
          <a:xfrm>
            <a:off x="5029200" y="1143000"/>
            <a:ext cx="152400" cy="533400"/>
          </a:xfrm>
          <a:custGeom>
            <a:avLst/>
            <a:gdLst>
              <a:gd name="T0" fmla="*/ 96 w 96"/>
              <a:gd name="T1" fmla="*/ 0 h 336"/>
              <a:gd name="T2" fmla="*/ 0 w 96"/>
              <a:gd name="T3" fmla="*/ 144 h 336"/>
              <a:gd name="T4" fmla="*/ 96 w 96"/>
              <a:gd name="T5" fmla="*/ 336 h 336"/>
            </a:gdLst>
            <a:ahLst/>
            <a:cxnLst>
              <a:cxn ang="0">
                <a:pos x="T0" y="T1"/>
              </a:cxn>
              <a:cxn ang="0">
                <a:pos x="T2" y="T3"/>
              </a:cxn>
              <a:cxn ang="0">
                <a:pos x="T4" y="T5"/>
              </a:cxn>
            </a:cxnLst>
            <a:rect l="0" t="0" r="r" b="b"/>
            <a:pathLst>
              <a:path w="96" h="336">
                <a:moveTo>
                  <a:pt x="96" y="0"/>
                </a:moveTo>
                <a:cubicBezTo>
                  <a:pt x="48" y="44"/>
                  <a:pt x="0" y="88"/>
                  <a:pt x="0" y="144"/>
                </a:cubicBezTo>
                <a:cubicBezTo>
                  <a:pt x="0" y="200"/>
                  <a:pt x="80" y="304"/>
                  <a:pt x="96"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0" name="Freeform 4"/>
          <p:cNvSpPr>
            <a:spLocks/>
          </p:cNvSpPr>
          <p:nvPr/>
        </p:nvSpPr>
        <p:spPr bwMode="auto">
          <a:xfrm>
            <a:off x="5181600" y="2209800"/>
            <a:ext cx="76200" cy="609600"/>
          </a:xfrm>
          <a:custGeom>
            <a:avLst/>
            <a:gdLst>
              <a:gd name="T0" fmla="*/ 48 w 48"/>
              <a:gd name="T1" fmla="*/ 0 h 384"/>
              <a:gd name="T2" fmla="*/ 0 w 48"/>
              <a:gd name="T3" fmla="*/ 192 h 384"/>
              <a:gd name="T4" fmla="*/ 48 w 48"/>
              <a:gd name="T5" fmla="*/ 384 h 384"/>
            </a:gdLst>
            <a:ahLst/>
            <a:cxnLst>
              <a:cxn ang="0">
                <a:pos x="T0" y="T1"/>
              </a:cxn>
              <a:cxn ang="0">
                <a:pos x="T2" y="T3"/>
              </a:cxn>
              <a:cxn ang="0">
                <a:pos x="T4" y="T5"/>
              </a:cxn>
            </a:cxnLst>
            <a:rect l="0" t="0" r="r" b="b"/>
            <a:pathLst>
              <a:path w="48" h="384">
                <a:moveTo>
                  <a:pt x="48" y="0"/>
                </a:moveTo>
                <a:cubicBezTo>
                  <a:pt x="24" y="64"/>
                  <a:pt x="0" y="128"/>
                  <a:pt x="0" y="192"/>
                </a:cubicBezTo>
                <a:cubicBezTo>
                  <a:pt x="0" y="256"/>
                  <a:pt x="40" y="352"/>
                  <a:pt x="48" y="38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1" name="Freeform 5"/>
          <p:cNvSpPr>
            <a:spLocks/>
          </p:cNvSpPr>
          <p:nvPr/>
        </p:nvSpPr>
        <p:spPr bwMode="auto">
          <a:xfrm>
            <a:off x="5257800" y="3276600"/>
            <a:ext cx="76200" cy="381000"/>
          </a:xfrm>
          <a:custGeom>
            <a:avLst/>
            <a:gdLst>
              <a:gd name="T0" fmla="*/ 48 w 48"/>
              <a:gd name="T1" fmla="*/ 0 h 240"/>
              <a:gd name="T2" fmla="*/ 0 w 48"/>
              <a:gd name="T3" fmla="*/ 144 h 240"/>
              <a:gd name="T4" fmla="*/ 48 w 48"/>
              <a:gd name="T5" fmla="*/ 240 h 240"/>
            </a:gdLst>
            <a:ahLst/>
            <a:cxnLst>
              <a:cxn ang="0">
                <a:pos x="T0" y="T1"/>
              </a:cxn>
              <a:cxn ang="0">
                <a:pos x="T2" y="T3"/>
              </a:cxn>
              <a:cxn ang="0">
                <a:pos x="T4" y="T5"/>
              </a:cxn>
            </a:cxnLst>
            <a:rect l="0" t="0" r="r" b="b"/>
            <a:pathLst>
              <a:path w="48" h="240">
                <a:moveTo>
                  <a:pt x="48" y="0"/>
                </a:moveTo>
                <a:cubicBezTo>
                  <a:pt x="24" y="52"/>
                  <a:pt x="0" y="104"/>
                  <a:pt x="0" y="144"/>
                </a:cubicBezTo>
                <a:cubicBezTo>
                  <a:pt x="0" y="184"/>
                  <a:pt x="40" y="224"/>
                  <a:pt x="48" y="24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2" name="Freeform 6"/>
          <p:cNvSpPr>
            <a:spLocks/>
          </p:cNvSpPr>
          <p:nvPr/>
        </p:nvSpPr>
        <p:spPr bwMode="auto">
          <a:xfrm>
            <a:off x="5376863" y="4343400"/>
            <a:ext cx="152400" cy="304800"/>
          </a:xfrm>
          <a:custGeom>
            <a:avLst/>
            <a:gdLst>
              <a:gd name="T0" fmla="*/ 96 w 96"/>
              <a:gd name="T1" fmla="*/ 0 h 192"/>
              <a:gd name="T2" fmla="*/ 0 w 96"/>
              <a:gd name="T3" fmla="*/ 48 h 192"/>
              <a:gd name="T4" fmla="*/ 96 w 96"/>
              <a:gd name="T5" fmla="*/ 192 h 192"/>
            </a:gdLst>
            <a:ahLst/>
            <a:cxnLst>
              <a:cxn ang="0">
                <a:pos x="T0" y="T1"/>
              </a:cxn>
              <a:cxn ang="0">
                <a:pos x="T2" y="T3"/>
              </a:cxn>
              <a:cxn ang="0">
                <a:pos x="T4" y="T5"/>
              </a:cxn>
            </a:cxnLst>
            <a:rect l="0" t="0" r="r" b="b"/>
            <a:pathLst>
              <a:path w="96" h="192">
                <a:moveTo>
                  <a:pt x="96" y="0"/>
                </a:moveTo>
                <a:cubicBezTo>
                  <a:pt x="48" y="8"/>
                  <a:pt x="0" y="16"/>
                  <a:pt x="0" y="48"/>
                </a:cubicBezTo>
                <a:cubicBezTo>
                  <a:pt x="0" y="80"/>
                  <a:pt x="80" y="168"/>
                  <a:pt x="96" y="192"/>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3" name="Freeform 7"/>
          <p:cNvSpPr>
            <a:spLocks/>
          </p:cNvSpPr>
          <p:nvPr/>
        </p:nvSpPr>
        <p:spPr bwMode="auto">
          <a:xfrm>
            <a:off x="5537200" y="5257800"/>
            <a:ext cx="254000" cy="228600"/>
          </a:xfrm>
          <a:custGeom>
            <a:avLst/>
            <a:gdLst>
              <a:gd name="T0" fmla="*/ 64 w 160"/>
              <a:gd name="T1" fmla="*/ 0 h 144"/>
              <a:gd name="T2" fmla="*/ 16 w 160"/>
              <a:gd name="T3" fmla="*/ 96 h 144"/>
              <a:gd name="T4" fmla="*/ 160 w 160"/>
              <a:gd name="T5" fmla="*/ 144 h 144"/>
            </a:gdLst>
            <a:ahLst/>
            <a:cxnLst>
              <a:cxn ang="0">
                <a:pos x="T0" y="T1"/>
              </a:cxn>
              <a:cxn ang="0">
                <a:pos x="T2" y="T3"/>
              </a:cxn>
              <a:cxn ang="0">
                <a:pos x="T4" y="T5"/>
              </a:cxn>
            </a:cxnLst>
            <a:rect l="0" t="0" r="r" b="b"/>
            <a:pathLst>
              <a:path w="160" h="144">
                <a:moveTo>
                  <a:pt x="64" y="0"/>
                </a:moveTo>
                <a:cubicBezTo>
                  <a:pt x="32" y="36"/>
                  <a:pt x="0" y="72"/>
                  <a:pt x="16" y="96"/>
                </a:cubicBezTo>
                <a:cubicBezTo>
                  <a:pt x="32" y="120"/>
                  <a:pt x="136" y="136"/>
                  <a:pt x="160" y="14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4" name="Freeform 8"/>
          <p:cNvSpPr>
            <a:spLocks/>
          </p:cNvSpPr>
          <p:nvPr/>
        </p:nvSpPr>
        <p:spPr bwMode="auto">
          <a:xfrm>
            <a:off x="4114800" y="1143000"/>
            <a:ext cx="152400" cy="457200"/>
          </a:xfrm>
          <a:custGeom>
            <a:avLst/>
            <a:gdLst>
              <a:gd name="T0" fmla="*/ 0 w 96"/>
              <a:gd name="T1" fmla="*/ 0 h 288"/>
              <a:gd name="T2" fmla="*/ 48 w 96"/>
              <a:gd name="T3" fmla="*/ 48 h 288"/>
              <a:gd name="T4" fmla="*/ 96 w 96"/>
              <a:gd name="T5" fmla="*/ 144 h 288"/>
              <a:gd name="T6" fmla="*/ 48 w 96"/>
              <a:gd name="T7" fmla="*/ 288 h 288"/>
            </a:gdLst>
            <a:ahLst/>
            <a:cxnLst>
              <a:cxn ang="0">
                <a:pos x="T0" y="T1"/>
              </a:cxn>
              <a:cxn ang="0">
                <a:pos x="T2" y="T3"/>
              </a:cxn>
              <a:cxn ang="0">
                <a:pos x="T4" y="T5"/>
              </a:cxn>
              <a:cxn ang="0">
                <a:pos x="T6" y="T7"/>
              </a:cxn>
            </a:cxnLst>
            <a:rect l="0" t="0" r="r" b="b"/>
            <a:pathLst>
              <a:path w="96" h="288">
                <a:moveTo>
                  <a:pt x="0" y="0"/>
                </a:moveTo>
                <a:cubicBezTo>
                  <a:pt x="16" y="12"/>
                  <a:pt x="32" y="24"/>
                  <a:pt x="48" y="48"/>
                </a:cubicBezTo>
                <a:cubicBezTo>
                  <a:pt x="64" y="72"/>
                  <a:pt x="96" y="104"/>
                  <a:pt x="96" y="144"/>
                </a:cubicBezTo>
                <a:cubicBezTo>
                  <a:pt x="96" y="184"/>
                  <a:pt x="56" y="264"/>
                  <a:pt x="48"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5" name="Freeform 9"/>
          <p:cNvSpPr>
            <a:spLocks/>
          </p:cNvSpPr>
          <p:nvPr/>
        </p:nvSpPr>
        <p:spPr bwMode="auto">
          <a:xfrm>
            <a:off x="4267200" y="2133600"/>
            <a:ext cx="76200" cy="609600"/>
          </a:xfrm>
          <a:custGeom>
            <a:avLst/>
            <a:gdLst>
              <a:gd name="T0" fmla="*/ 0 w 48"/>
              <a:gd name="T1" fmla="*/ 0 h 384"/>
              <a:gd name="T2" fmla="*/ 48 w 48"/>
              <a:gd name="T3" fmla="*/ 192 h 384"/>
              <a:gd name="T4" fmla="*/ 0 w 48"/>
              <a:gd name="T5" fmla="*/ 384 h 384"/>
            </a:gdLst>
            <a:ahLst/>
            <a:cxnLst>
              <a:cxn ang="0">
                <a:pos x="T0" y="T1"/>
              </a:cxn>
              <a:cxn ang="0">
                <a:pos x="T2" y="T3"/>
              </a:cxn>
              <a:cxn ang="0">
                <a:pos x="T4" y="T5"/>
              </a:cxn>
            </a:cxnLst>
            <a:rect l="0" t="0" r="r" b="b"/>
            <a:pathLst>
              <a:path w="48" h="384">
                <a:moveTo>
                  <a:pt x="0" y="0"/>
                </a:moveTo>
                <a:cubicBezTo>
                  <a:pt x="24" y="64"/>
                  <a:pt x="48" y="128"/>
                  <a:pt x="48" y="192"/>
                </a:cubicBezTo>
                <a:cubicBezTo>
                  <a:pt x="48" y="256"/>
                  <a:pt x="8" y="352"/>
                  <a:pt x="0" y="38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6" name="Freeform 10"/>
          <p:cNvSpPr>
            <a:spLocks/>
          </p:cNvSpPr>
          <p:nvPr/>
        </p:nvSpPr>
        <p:spPr bwMode="auto">
          <a:xfrm>
            <a:off x="4114800" y="3200400"/>
            <a:ext cx="241300" cy="533400"/>
          </a:xfrm>
          <a:custGeom>
            <a:avLst/>
            <a:gdLst>
              <a:gd name="T0" fmla="*/ 48 w 152"/>
              <a:gd name="T1" fmla="*/ 0 h 336"/>
              <a:gd name="T2" fmla="*/ 144 w 152"/>
              <a:gd name="T3" fmla="*/ 192 h 336"/>
              <a:gd name="T4" fmla="*/ 0 w 152"/>
              <a:gd name="T5" fmla="*/ 336 h 336"/>
            </a:gdLst>
            <a:ahLst/>
            <a:cxnLst>
              <a:cxn ang="0">
                <a:pos x="T0" y="T1"/>
              </a:cxn>
              <a:cxn ang="0">
                <a:pos x="T2" y="T3"/>
              </a:cxn>
              <a:cxn ang="0">
                <a:pos x="T4" y="T5"/>
              </a:cxn>
            </a:cxnLst>
            <a:rect l="0" t="0" r="r" b="b"/>
            <a:pathLst>
              <a:path w="152" h="336">
                <a:moveTo>
                  <a:pt x="48" y="0"/>
                </a:moveTo>
                <a:cubicBezTo>
                  <a:pt x="100" y="68"/>
                  <a:pt x="152" y="136"/>
                  <a:pt x="144" y="192"/>
                </a:cubicBezTo>
                <a:cubicBezTo>
                  <a:pt x="136" y="248"/>
                  <a:pt x="24" y="312"/>
                  <a:pt x="0"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7" name="Freeform 11"/>
          <p:cNvSpPr>
            <a:spLocks/>
          </p:cNvSpPr>
          <p:nvPr/>
        </p:nvSpPr>
        <p:spPr bwMode="auto">
          <a:xfrm>
            <a:off x="3962400" y="4191000"/>
            <a:ext cx="254000" cy="533400"/>
          </a:xfrm>
          <a:custGeom>
            <a:avLst/>
            <a:gdLst>
              <a:gd name="T0" fmla="*/ 96 w 160"/>
              <a:gd name="T1" fmla="*/ 0 h 336"/>
              <a:gd name="T2" fmla="*/ 144 w 160"/>
              <a:gd name="T3" fmla="*/ 192 h 336"/>
              <a:gd name="T4" fmla="*/ 0 w 160"/>
              <a:gd name="T5" fmla="*/ 336 h 336"/>
            </a:gdLst>
            <a:ahLst/>
            <a:cxnLst>
              <a:cxn ang="0">
                <a:pos x="T0" y="T1"/>
              </a:cxn>
              <a:cxn ang="0">
                <a:pos x="T2" y="T3"/>
              </a:cxn>
              <a:cxn ang="0">
                <a:pos x="T4" y="T5"/>
              </a:cxn>
            </a:cxnLst>
            <a:rect l="0" t="0" r="r" b="b"/>
            <a:pathLst>
              <a:path w="160" h="336">
                <a:moveTo>
                  <a:pt x="96" y="0"/>
                </a:moveTo>
                <a:cubicBezTo>
                  <a:pt x="128" y="68"/>
                  <a:pt x="160" y="136"/>
                  <a:pt x="144" y="192"/>
                </a:cubicBezTo>
                <a:cubicBezTo>
                  <a:pt x="128" y="248"/>
                  <a:pt x="24" y="312"/>
                  <a:pt x="0"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8" name="Freeform 12"/>
          <p:cNvSpPr>
            <a:spLocks/>
          </p:cNvSpPr>
          <p:nvPr/>
        </p:nvSpPr>
        <p:spPr bwMode="auto">
          <a:xfrm>
            <a:off x="3810000" y="5181600"/>
            <a:ext cx="317500" cy="228600"/>
          </a:xfrm>
          <a:custGeom>
            <a:avLst/>
            <a:gdLst>
              <a:gd name="T0" fmla="*/ 48 w 200"/>
              <a:gd name="T1" fmla="*/ 0 h 144"/>
              <a:gd name="T2" fmla="*/ 192 w 200"/>
              <a:gd name="T3" fmla="*/ 96 h 144"/>
              <a:gd name="T4" fmla="*/ 0 w 200"/>
              <a:gd name="T5" fmla="*/ 144 h 144"/>
            </a:gdLst>
            <a:ahLst/>
            <a:cxnLst>
              <a:cxn ang="0">
                <a:pos x="T0" y="T1"/>
              </a:cxn>
              <a:cxn ang="0">
                <a:pos x="T2" y="T3"/>
              </a:cxn>
              <a:cxn ang="0">
                <a:pos x="T4" y="T5"/>
              </a:cxn>
            </a:cxnLst>
            <a:rect l="0" t="0" r="r" b="b"/>
            <a:pathLst>
              <a:path w="200" h="144">
                <a:moveTo>
                  <a:pt x="48" y="0"/>
                </a:moveTo>
                <a:cubicBezTo>
                  <a:pt x="124" y="36"/>
                  <a:pt x="200" y="72"/>
                  <a:pt x="192" y="96"/>
                </a:cubicBezTo>
                <a:cubicBezTo>
                  <a:pt x="184" y="120"/>
                  <a:pt x="32" y="136"/>
                  <a:pt x="0" y="14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9" name="Freeform 13"/>
          <p:cNvSpPr>
            <a:spLocks/>
          </p:cNvSpPr>
          <p:nvPr/>
        </p:nvSpPr>
        <p:spPr bwMode="auto">
          <a:xfrm>
            <a:off x="4343400" y="1066800"/>
            <a:ext cx="609600" cy="76200"/>
          </a:xfrm>
          <a:custGeom>
            <a:avLst/>
            <a:gdLst>
              <a:gd name="T0" fmla="*/ 0 w 384"/>
              <a:gd name="T1" fmla="*/ 0 h 48"/>
              <a:gd name="T2" fmla="*/ 192 w 384"/>
              <a:gd name="T3" fmla="*/ 48 h 48"/>
              <a:gd name="T4" fmla="*/ 384 w 384"/>
              <a:gd name="T5" fmla="*/ 0 h 48"/>
            </a:gdLst>
            <a:ahLst/>
            <a:cxnLst>
              <a:cxn ang="0">
                <a:pos x="T0" y="T1"/>
              </a:cxn>
              <a:cxn ang="0">
                <a:pos x="T2" y="T3"/>
              </a:cxn>
              <a:cxn ang="0">
                <a:pos x="T4" y="T5"/>
              </a:cxn>
            </a:cxnLst>
            <a:rect l="0" t="0" r="r" b="b"/>
            <a:pathLst>
              <a:path w="384" h="48">
                <a:moveTo>
                  <a:pt x="0" y="0"/>
                </a:moveTo>
                <a:cubicBezTo>
                  <a:pt x="64" y="24"/>
                  <a:pt x="128" y="48"/>
                  <a:pt x="192" y="48"/>
                </a:cubicBezTo>
                <a:cubicBezTo>
                  <a:pt x="256" y="48"/>
                  <a:pt x="352" y="8"/>
                  <a:pt x="384"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0" name="Freeform 14"/>
          <p:cNvSpPr>
            <a:spLocks/>
          </p:cNvSpPr>
          <p:nvPr/>
        </p:nvSpPr>
        <p:spPr bwMode="auto">
          <a:xfrm>
            <a:off x="4495800" y="1905000"/>
            <a:ext cx="457200" cy="165100"/>
          </a:xfrm>
          <a:custGeom>
            <a:avLst/>
            <a:gdLst>
              <a:gd name="T0" fmla="*/ 0 w 288"/>
              <a:gd name="T1" fmla="*/ 48 h 104"/>
              <a:gd name="T2" fmla="*/ 144 w 288"/>
              <a:gd name="T3" fmla="*/ 96 h 104"/>
              <a:gd name="T4" fmla="*/ 288 w 288"/>
              <a:gd name="T5" fmla="*/ 0 h 104"/>
            </a:gdLst>
            <a:ahLst/>
            <a:cxnLst>
              <a:cxn ang="0">
                <a:pos x="T0" y="T1"/>
              </a:cxn>
              <a:cxn ang="0">
                <a:pos x="T2" y="T3"/>
              </a:cxn>
              <a:cxn ang="0">
                <a:pos x="T4" y="T5"/>
              </a:cxn>
            </a:cxnLst>
            <a:rect l="0" t="0" r="r" b="b"/>
            <a:pathLst>
              <a:path w="288" h="104">
                <a:moveTo>
                  <a:pt x="0" y="48"/>
                </a:moveTo>
                <a:cubicBezTo>
                  <a:pt x="48" y="76"/>
                  <a:pt x="96" y="104"/>
                  <a:pt x="144" y="96"/>
                </a:cubicBezTo>
                <a:cubicBezTo>
                  <a:pt x="192" y="88"/>
                  <a:pt x="264" y="16"/>
                  <a:pt x="288"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1" name="Freeform 15"/>
          <p:cNvSpPr>
            <a:spLocks/>
          </p:cNvSpPr>
          <p:nvPr/>
        </p:nvSpPr>
        <p:spPr bwMode="auto">
          <a:xfrm>
            <a:off x="4495800" y="2895600"/>
            <a:ext cx="533400" cy="152400"/>
          </a:xfrm>
          <a:custGeom>
            <a:avLst/>
            <a:gdLst>
              <a:gd name="T0" fmla="*/ 0 w 336"/>
              <a:gd name="T1" fmla="*/ 0 h 96"/>
              <a:gd name="T2" fmla="*/ 192 w 336"/>
              <a:gd name="T3" fmla="*/ 96 h 96"/>
              <a:gd name="T4" fmla="*/ 336 w 336"/>
              <a:gd name="T5" fmla="*/ 0 h 96"/>
            </a:gdLst>
            <a:ahLst/>
            <a:cxnLst>
              <a:cxn ang="0">
                <a:pos x="T0" y="T1"/>
              </a:cxn>
              <a:cxn ang="0">
                <a:pos x="T2" y="T3"/>
              </a:cxn>
              <a:cxn ang="0">
                <a:pos x="T4" y="T5"/>
              </a:cxn>
            </a:cxnLst>
            <a:rect l="0" t="0" r="r" b="b"/>
            <a:pathLst>
              <a:path w="336" h="96">
                <a:moveTo>
                  <a:pt x="0" y="0"/>
                </a:moveTo>
                <a:cubicBezTo>
                  <a:pt x="68" y="48"/>
                  <a:pt x="136" y="96"/>
                  <a:pt x="192" y="96"/>
                </a:cubicBezTo>
                <a:cubicBezTo>
                  <a:pt x="248" y="96"/>
                  <a:pt x="312" y="16"/>
                  <a:pt x="336"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2" name="Freeform 16"/>
          <p:cNvSpPr>
            <a:spLocks/>
          </p:cNvSpPr>
          <p:nvPr/>
        </p:nvSpPr>
        <p:spPr bwMode="auto">
          <a:xfrm>
            <a:off x="4495800" y="3962400"/>
            <a:ext cx="609600" cy="266700"/>
          </a:xfrm>
          <a:custGeom>
            <a:avLst/>
            <a:gdLst>
              <a:gd name="T0" fmla="*/ 0 w 384"/>
              <a:gd name="T1" fmla="*/ 0 h 168"/>
              <a:gd name="T2" fmla="*/ 144 w 384"/>
              <a:gd name="T3" fmla="*/ 144 h 168"/>
              <a:gd name="T4" fmla="*/ 288 w 384"/>
              <a:gd name="T5" fmla="*/ 144 h 168"/>
              <a:gd name="T6" fmla="*/ 384 w 384"/>
              <a:gd name="T7" fmla="*/ 0 h 168"/>
            </a:gdLst>
            <a:ahLst/>
            <a:cxnLst>
              <a:cxn ang="0">
                <a:pos x="T0" y="T1"/>
              </a:cxn>
              <a:cxn ang="0">
                <a:pos x="T2" y="T3"/>
              </a:cxn>
              <a:cxn ang="0">
                <a:pos x="T4" y="T5"/>
              </a:cxn>
              <a:cxn ang="0">
                <a:pos x="T6" y="T7"/>
              </a:cxn>
            </a:cxnLst>
            <a:rect l="0" t="0" r="r" b="b"/>
            <a:pathLst>
              <a:path w="384" h="168">
                <a:moveTo>
                  <a:pt x="0" y="0"/>
                </a:moveTo>
                <a:cubicBezTo>
                  <a:pt x="48" y="60"/>
                  <a:pt x="96" y="120"/>
                  <a:pt x="144" y="144"/>
                </a:cubicBezTo>
                <a:cubicBezTo>
                  <a:pt x="192" y="168"/>
                  <a:pt x="248" y="168"/>
                  <a:pt x="288" y="144"/>
                </a:cubicBezTo>
                <a:cubicBezTo>
                  <a:pt x="328" y="120"/>
                  <a:pt x="368" y="24"/>
                  <a:pt x="384"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3" name="Freeform 17"/>
          <p:cNvSpPr>
            <a:spLocks/>
          </p:cNvSpPr>
          <p:nvPr/>
        </p:nvSpPr>
        <p:spPr bwMode="auto">
          <a:xfrm>
            <a:off x="4419600" y="5029200"/>
            <a:ext cx="838200" cy="76200"/>
          </a:xfrm>
          <a:custGeom>
            <a:avLst/>
            <a:gdLst>
              <a:gd name="T0" fmla="*/ 0 w 528"/>
              <a:gd name="T1" fmla="*/ 0 h 48"/>
              <a:gd name="T2" fmla="*/ 240 w 528"/>
              <a:gd name="T3" fmla="*/ 48 h 48"/>
              <a:gd name="T4" fmla="*/ 528 w 528"/>
              <a:gd name="T5" fmla="*/ 0 h 48"/>
            </a:gdLst>
            <a:ahLst/>
            <a:cxnLst>
              <a:cxn ang="0">
                <a:pos x="T0" y="T1"/>
              </a:cxn>
              <a:cxn ang="0">
                <a:pos x="T2" y="T3"/>
              </a:cxn>
              <a:cxn ang="0">
                <a:pos x="T4" y="T5"/>
              </a:cxn>
            </a:cxnLst>
            <a:rect l="0" t="0" r="r" b="b"/>
            <a:pathLst>
              <a:path w="528" h="48">
                <a:moveTo>
                  <a:pt x="0" y="0"/>
                </a:moveTo>
                <a:cubicBezTo>
                  <a:pt x="76" y="24"/>
                  <a:pt x="152" y="48"/>
                  <a:pt x="240" y="48"/>
                </a:cubicBezTo>
                <a:cubicBezTo>
                  <a:pt x="328" y="48"/>
                  <a:pt x="480" y="8"/>
                  <a:pt x="528" y="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4" name="Freeform 18"/>
          <p:cNvSpPr>
            <a:spLocks/>
          </p:cNvSpPr>
          <p:nvPr/>
        </p:nvSpPr>
        <p:spPr bwMode="auto">
          <a:xfrm>
            <a:off x="4495800" y="1676400"/>
            <a:ext cx="457200" cy="152400"/>
          </a:xfrm>
          <a:custGeom>
            <a:avLst/>
            <a:gdLst>
              <a:gd name="T0" fmla="*/ 0 w 288"/>
              <a:gd name="T1" fmla="*/ 96 h 96"/>
              <a:gd name="T2" fmla="*/ 144 w 288"/>
              <a:gd name="T3" fmla="*/ 0 h 96"/>
              <a:gd name="T4" fmla="*/ 288 w 288"/>
              <a:gd name="T5" fmla="*/ 96 h 96"/>
            </a:gdLst>
            <a:ahLst/>
            <a:cxnLst>
              <a:cxn ang="0">
                <a:pos x="T0" y="T1"/>
              </a:cxn>
              <a:cxn ang="0">
                <a:pos x="T2" y="T3"/>
              </a:cxn>
              <a:cxn ang="0">
                <a:pos x="T4" y="T5"/>
              </a:cxn>
            </a:cxnLst>
            <a:rect l="0" t="0" r="r" b="b"/>
            <a:pathLst>
              <a:path w="288" h="96">
                <a:moveTo>
                  <a:pt x="0" y="96"/>
                </a:moveTo>
                <a:cubicBezTo>
                  <a:pt x="48" y="48"/>
                  <a:pt x="96" y="0"/>
                  <a:pt x="144" y="0"/>
                </a:cubicBezTo>
                <a:cubicBezTo>
                  <a:pt x="192" y="0"/>
                  <a:pt x="264" y="80"/>
                  <a:pt x="288" y="9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5" name="Freeform 19"/>
          <p:cNvSpPr>
            <a:spLocks/>
          </p:cNvSpPr>
          <p:nvPr/>
        </p:nvSpPr>
        <p:spPr bwMode="auto">
          <a:xfrm>
            <a:off x="4572000" y="2667000"/>
            <a:ext cx="457200" cy="228600"/>
          </a:xfrm>
          <a:custGeom>
            <a:avLst/>
            <a:gdLst>
              <a:gd name="T0" fmla="*/ 0 w 288"/>
              <a:gd name="T1" fmla="*/ 144 h 144"/>
              <a:gd name="T2" fmla="*/ 144 w 288"/>
              <a:gd name="T3" fmla="*/ 0 h 144"/>
              <a:gd name="T4" fmla="*/ 288 w 288"/>
              <a:gd name="T5" fmla="*/ 144 h 144"/>
            </a:gdLst>
            <a:ahLst/>
            <a:cxnLst>
              <a:cxn ang="0">
                <a:pos x="T0" y="T1"/>
              </a:cxn>
              <a:cxn ang="0">
                <a:pos x="T2" y="T3"/>
              </a:cxn>
              <a:cxn ang="0">
                <a:pos x="T4" y="T5"/>
              </a:cxn>
            </a:cxnLst>
            <a:rect l="0" t="0" r="r" b="b"/>
            <a:pathLst>
              <a:path w="288" h="144">
                <a:moveTo>
                  <a:pt x="0" y="144"/>
                </a:moveTo>
                <a:cubicBezTo>
                  <a:pt x="48" y="72"/>
                  <a:pt x="96" y="0"/>
                  <a:pt x="144" y="0"/>
                </a:cubicBezTo>
                <a:cubicBezTo>
                  <a:pt x="192" y="0"/>
                  <a:pt x="264" y="120"/>
                  <a:pt x="288" y="14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6" name="Freeform 20"/>
          <p:cNvSpPr>
            <a:spLocks/>
          </p:cNvSpPr>
          <p:nvPr/>
        </p:nvSpPr>
        <p:spPr bwMode="auto">
          <a:xfrm>
            <a:off x="4572000" y="3733800"/>
            <a:ext cx="457200" cy="152400"/>
          </a:xfrm>
          <a:custGeom>
            <a:avLst/>
            <a:gdLst>
              <a:gd name="T0" fmla="*/ 0 w 288"/>
              <a:gd name="T1" fmla="*/ 96 h 96"/>
              <a:gd name="T2" fmla="*/ 144 w 288"/>
              <a:gd name="T3" fmla="*/ 0 h 96"/>
              <a:gd name="T4" fmla="*/ 288 w 288"/>
              <a:gd name="T5" fmla="*/ 96 h 96"/>
            </a:gdLst>
            <a:ahLst/>
            <a:cxnLst>
              <a:cxn ang="0">
                <a:pos x="T0" y="T1"/>
              </a:cxn>
              <a:cxn ang="0">
                <a:pos x="T2" y="T3"/>
              </a:cxn>
              <a:cxn ang="0">
                <a:pos x="T4" y="T5"/>
              </a:cxn>
            </a:cxnLst>
            <a:rect l="0" t="0" r="r" b="b"/>
            <a:pathLst>
              <a:path w="288" h="96">
                <a:moveTo>
                  <a:pt x="0" y="96"/>
                </a:moveTo>
                <a:cubicBezTo>
                  <a:pt x="48" y="48"/>
                  <a:pt x="96" y="0"/>
                  <a:pt x="144" y="0"/>
                </a:cubicBezTo>
                <a:cubicBezTo>
                  <a:pt x="192" y="0"/>
                  <a:pt x="264" y="80"/>
                  <a:pt x="288" y="9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7" name="Freeform 21"/>
          <p:cNvSpPr>
            <a:spLocks/>
          </p:cNvSpPr>
          <p:nvPr/>
        </p:nvSpPr>
        <p:spPr bwMode="auto">
          <a:xfrm>
            <a:off x="4419600" y="4635500"/>
            <a:ext cx="762000" cy="317500"/>
          </a:xfrm>
          <a:custGeom>
            <a:avLst/>
            <a:gdLst>
              <a:gd name="T0" fmla="*/ 0 w 480"/>
              <a:gd name="T1" fmla="*/ 200 h 200"/>
              <a:gd name="T2" fmla="*/ 192 w 480"/>
              <a:gd name="T3" fmla="*/ 8 h 200"/>
              <a:gd name="T4" fmla="*/ 480 w 480"/>
              <a:gd name="T5" fmla="*/ 152 h 200"/>
            </a:gdLst>
            <a:ahLst/>
            <a:cxnLst>
              <a:cxn ang="0">
                <a:pos x="T0" y="T1"/>
              </a:cxn>
              <a:cxn ang="0">
                <a:pos x="T2" y="T3"/>
              </a:cxn>
              <a:cxn ang="0">
                <a:pos x="T4" y="T5"/>
              </a:cxn>
            </a:cxnLst>
            <a:rect l="0" t="0" r="r" b="b"/>
            <a:pathLst>
              <a:path w="480" h="200">
                <a:moveTo>
                  <a:pt x="0" y="200"/>
                </a:moveTo>
                <a:cubicBezTo>
                  <a:pt x="56" y="108"/>
                  <a:pt x="112" y="16"/>
                  <a:pt x="192" y="8"/>
                </a:cubicBezTo>
                <a:cubicBezTo>
                  <a:pt x="272" y="0"/>
                  <a:pt x="432" y="128"/>
                  <a:pt x="480" y="152"/>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8" name="Freeform 22"/>
          <p:cNvSpPr>
            <a:spLocks/>
          </p:cNvSpPr>
          <p:nvPr/>
        </p:nvSpPr>
        <p:spPr bwMode="auto">
          <a:xfrm>
            <a:off x="4267200" y="5321300"/>
            <a:ext cx="1066800" cy="317500"/>
          </a:xfrm>
          <a:custGeom>
            <a:avLst/>
            <a:gdLst>
              <a:gd name="T0" fmla="*/ 0 w 672"/>
              <a:gd name="T1" fmla="*/ 200 h 200"/>
              <a:gd name="T2" fmla="*/ 336 w 672"/>
              <a:gd name="T3" fmla="*/ 8 h 200"/>
              <a:gd name="T4" fmla="*/ 672 w 672"/>
              <a:gd name="T5" fmla="*/ 152 h 200"/>
            </a:gdLst>
            <a:ahLst/>
            <a:cxnLst>
              <a:cxn ang="0">
                <a:pos x="T0" y="T1"/>
              </a:cxn>
              <a:cxn ang="0">
                <a:pos x="T2" y="T3"/>
              </a:cxn>
              <a:cxn ang="0">
                <a:pos x="T4" y="T5"/>
              </a:cxn>
            </a:cxnLst>
            <a:rect l="0" t="0" r="r" b="b"/>
            <a:pathLst>
              <a:path w="672" h="200">
                <a:moveTo>
                  <a:pt x="0" y="200"/>
                </a:moveTo>
                <a:cubicBezTo>
                  <a:pt x="112" y="108"/>
                  <a:pt x="224" y="16"/>
                  <a:pt x="336" y="8"/>
                </a:cubicBezTo>
                <a:cubicBezTo>
                  <a:pt x="448" y="0"/>
                  <a:pt x="616" y="128"/>
                  <a:pt x="672" y="152"/>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5022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667000" y="1660525"/>
            <a:ext cx="36576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FFFF66"/>
                </a:solidFill>
                <a:latin typeface="Arial" charset="0"/>
              </a:rPr>
              <a:t>7. SPINEOUS PROCESSES</a:t>
            </a:r>
          </a:p>
        </p:txBody>
      </p:sp>
    </p:spTree>
    <p:extLst>
      <p:ext uri="{BB962C8B-B14F-4D97-AF65-F5344CB8AC3E}">
        <p14:creationId xmlns:p14="http://schemas.microsoft.com/office/powerpoint/2010/main" val="3167158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43363" name="Freeform 3"/>
          <p:cNvSpPr>
            <a:spLocks/>
          </p:cNvSpPr>
          <p:nvPr/>
        </p:nvSpPr>
        <p:spPr bwMode="auto">
          <a:xfrm>
            <a:off x="4572000" y="1206500"/>
            <a:ext cx="304800" cy="622300"/>
          </a:xfrm>
          <a:custGeom>
            <a:avLst/>
            <a:gdLst>
              <a:gd name="T0" fmla="*/ 56 w 208"/>
              <a:gd name="T1" fmla="*/ 8 h 496"/>
              <a:gd name="T2" fmla="*/ 8 w 208"/>
              <a:gd name="T3" fmla="*/ 344 h 496"/>
              <a:gd name="T4" fmla="*/ 104 w 208"/>
              <a:gd name="T5" fmla="*/ 488 h 496"/>
              <a:gd name="T6" fmla="*/ 200 w 208"/>
              <a:gd name="T7" fmla="*/ 392 h 496"/>
              <a:gd name="T8" fmla="*/ 56 w 208"/>
              <a:gd name="T9" fmla="*/ 8 h 496"/>
            </a:gdLst>
            <a:ahLst/>
            <a:cxnLst>
              <a:cxn ang="0">
                <a:pos x="T0" y="T1"/>
              </a:cxn>
              <a:cxn ang="0">
                <a:pos x="T2" y="T3"/>
              </a:cxn>
              <a:cxn ang="0">
                <a:pos x="T4" y="T5"/>
              </a:cxn>
              <a:cxn ang="0">
                <a:pos x="T6" y="T7"/>
              </a:cxn>
              <a:cxn ang="0">
                <a:pos x="T8" y="T9"/>
              </a:cxn>
            </a:cxnLst>
            <a:rect l="0" t="0" r="r" b="b"/>
            <a:pathLst>
              <a:path w="208" h="496">
                <a:moveTo>
                  <a:pt x="56" y="8"/>
                </a:moveTo>
                <a:cubicBezTo>
                  <a:pt x="24" y="0"/>
                  <a:pt x="0" y="264"/>
                  <a:pt x="8" y="344"/>
                </a:cubicBezTo>
                <a:cubicBezTo>
                  <a:pt x="16" y="424"/>
                  <a:pt x="72" y="480"/>
                  <a:pt x="104" y="488"/>
                </a:cubicBezTo>
                <a:cubicBezTo>
                  <a:pt x="136" y="496"/>
                  <a:pt x="208" y="472"/>
                  <a:pt x="200" y="392"/>
                </a:cubicBezTo>
                <a:cubicBezTo>
                  <a:pt x="192" y="312"/>
                  <a:pt x="88" y="16"/>
                  <a:pt x="56" y="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4" name="Freeform 4"/>
          <p:cNvSpPr>
            <a:spLocks/>
          </p:cNvSpPr>
          <p:nvPr/>
        </p:nvSpPr>
        <p:spPr bwMode="auto">
          <a:xfrm>
            <a:off x="4622800" y="2133600"/>
            <a:ext cx="254000" cy="838200"/>
          </a:xfrm>
          <a:custGeom>
            <a:avLst/>
            <a:gdLst>
              <a:gd name="T0" fmla="*/ 56 w 160"/>
              <a:gd name="T1" fmla="*/ 0 h 528"/>
              <a:gd name="T2" fmla="*/ 8 w 160"/>
              <a:gd name="T3" fmla="*/ 384 h 528"/>
              <a:gd name="T4" fmla="*/ 104 w 160"/>
              <a:gd name="T5" fmla="*/ 528 h 528"/>
              <a:gd name="T6" fmla="*/ 152 w 160"/>
              <a:gd name="T7" fmla="*/ 384 h 528"/>
              <a:gd name="T8" fmla="*/ 56 w 160"/>
              <a:gd name="T9" fmla="*/ 0 h 528"/>
            </a:gdLst>
            <a:ahLst/>
            <a:cxnLst>
              <a:cxn ang="0">
                <a:pos x="T0" y="T1"/>
              </a:cxn>
              <a:cxn ang="0">
                <a:pos x="T2" y="T3"/>
              </a:cxn>
              <a:cxn ang="0">
                <a:pos x="T4" y="T5"/>
              </a:cxn>
              <a:cxn ang="0">
                <a:pos x="T6" y="T7"/>
              </a:cxn>
              <a:cxn ang="0">
                <a:pos x="T8" y="T9"/>
              </a:cxn>
            </a:cxnLst>
            <a:rect l="0" t="0" r="r" b="b"/>
            <a:pathLst>
              <a:path w="160" h="528">
                <a:moveTo>
                  <a:pt x="56" y="0"/>
                </a:moveTo>
                <a:cubicBezTo>
                  <a:pt x="32" y="0"/>
                  <a:pt x="0" y="296"/>
                  <a:pt x="8" y="384"/>
                </a:cubicBezTo>
                <a:cubicBezTo>
                  <a:pt x="16" y="472"/>
                  <a:pt x="80" y="528"/>
                  <a:pt x="104" y="528"/>
                </a:cubicBezTo>
                <a:cubicBezTo>
                  <a:pt x="128" y="528"/>
                  <a:pt x="160" y="472"/>
                  <a:pt x="152" y="384"/>
                </a:cubicBezTo>
                <a:cubicBezTo>
                  <a:pt x="144" y="296"/>
                  <a:pt x="80" y="0"/>
                  <a:pt x="56" y="0"/>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5" name="Freeform 5"/>
          <p:cNvSpPr>
            <a:spLocks/>
          </p:cNvSpPr>
          <p:nvPr/>
        </p:nvSpPr>
        <p:spPr bwMode="auto">
          <a:xfrm>
            <a:off x="4648200" y="3200400"/>
            <a:ext cx="228600" cy="762000"/>
          </a:xfrm>
          <a:custGeom>
            <a:avLst/>
            <a:gdLst>
              <a:gd name="T0" fmla="*/ 96 w 144"/>
              <a:gd name="T1" fmla="*/ 0 h 480"/>
              <a:gd name="T2" fmla="*/ 0 w 144"/>
              <a:gd name="T3" fmla="*/ 288 h 480"/>
              <a:gd name="T4" fmla="*/ 96 w 144"/>
              <a:gd name="T5" fmla="*/ 480 h 480"/>
              <a:gd name="T6" fmla="*/ 144 w 144"/>
              <a:gd name="T7" fmla="*/ 288 h 480"/>
              <a:gd name="T8" fmla="*/ 96 w 144"/>
              <a:gd name="T9" fmla="*/ 0 h 480"/>
            </a:gdLst>
            <a:ahLst/>
            <a:cxnLst>
              <a:cxn ang="0">
                <a:pos x="T0" y="T1"/>
              </a:cxn>
              <a:cxn ang="0">
                <a:pos x="T2" y="T3"/>
              </a:cxn>
              <a:cxn ang="0">
                <a:pos x="T4" y="T5"/>
              </a:cxn>
              <a:cxn ang="0">
                <a:pos x="T6" y="T7"/>
              </a:cxn>
              <a:cxn ang="0">
                <a:pos x="T8" y="T9"/>
              </a:cxn>
            </a:cxnLst>
            <a:rect l="0" t="0" r="r" b="b"/>
            <a:pathLst>
              <a:path w="144" h="480">
                <a:moveTo>
                  <a:pt x="96" y="0"/>
                </a:moveTo>
                <a:cubicBezTo>
                  <a:pt x="72" y="0"/>
                  <a:pt x="0" y="208"/>
                  <a:pt x="0" y="288"/>
                </a:cubicBezTo>
                <a:cubicBezTo>
                  <a:pt x="0" y="368"/>
                  <a:pt x="72" y="480"/>
                  <a:pt x="96" y="480"/>
                </a:cubicBezTo>
                <a:cubicBezTo>
                  <a:pt x="120" y="480"/>
                  <a:pt x="144" y="368"/>
                  <a:pt x="144" y="288"/>
                </a:cubicBezTo>
                <a:cubicBezTo>
                  <a:pt x="144" y="208"/>
                  <a:pt x="120" y="0"/>
                  <a:pt x="96" y="0"/>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6" name="Freeform 6"/>
          <p:cNvSpPr>
            <a:spLocks/>
          </p:cNvSpPr>
          <p:nvPr/>
        </p:nvSpPr>
        <p:spPr bwMode="auto">
          <a:xfrm>
            <a:off x="4711700" y="4102100"/>
            <a:ext cx="254000" cy="787400"/>
          </a:xfrm>
          <a:custGeom>
            <a:avLst/>
            <a:gdLst>
              <a:gd name="T0" fmla="*/ 56 w 160"/>
              <a:gd name="T1" fmla="*/ 8 h 496"/>
              <a:gd name="T2" fmla="*/ 8 w 160"/>
              <a:gd name="T3" fmla="*/ 392 h 496"/>
              <a:gd name="T4" fmla="*/ 104 w 160"/>
              <a:gd name="T5" fmla="*/ 488 h 496"/>
              <a:gd name="T6" fmla="*/ 152 w 160"/>
              <a:gd name="T7" fmla="*/ 344 h 496"/>
              <a:gd name="T8" fmla="*/ 56 w 160"/>
              <a:gd name="T9" fmla="*/ 8 h 496"/>
            </a:gdLst>
            <a:ahLst/>
            <a:cxnLst>
              <a:cxn ang="0">
                <a:pos x="T0" y="T1"/>
              </a:cxn>
              <a:cxn ang="0">
                <a:pos x="T2" y="T3"/>
              </a:cxn>
              <a:cxn ang="0">
                <a:pos x="T4" y="T5"/>
              </a:cxn>
              <a:cxn ang="0">
                <a:pos x="T6" y="T7"/>
              </a:cxn>
              <a:cxn ang="0">
                <a:pos x="T8" y="T9"/>
              </a:cxn>
            </a:cxnLst>
            <a:rect l="0" t="0" r="r" b="b"/>
            <a:pathLst>
              <a:path w="160" h="496">
                <a:moveTo>
                  <a:pt x="56" y="8"/>
                </a:moveTo>
                <a:cubicBezTo>
                  <a:pt x="32" y="16"/>
                  <a:pt x="0" y="312"/>
                  <a:pt x="8" y="392"/>
                </a:cubicBezTo>
                <a:cubicBezTo>
                  <a:pt x="16" y="472"/>
                  <a:pt x="80" y="496"/>
                  <a:pt x="104" y="488"/>
                </a:cubicBezTo>
                <a:cubicBezTo>
                  <a:pt x="128" y="480"/>
                  <a:pt x="160" y="416"/>
                  <a:pt x="152" y="344"/>
                </a:cubicBezTo>
                <a:cubicBezTo>
                  <a:pt x="144" y="272"/>
                  <a:pt x="80" y="0"/>
                  <a:pt x="56" y="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7" name="Freeform 7"/>
          <p:cNvSpPr>
            <a:spLocks/>
          </p:cNvSpPr>
          <p:nvPr/>
        </p:nvSpPr>
        <p:spPr bwMode="auto">
          <a:xfrm>
            <a:off x="4597400" y="5067300"/>
            <a:ext cx="355600" cy="495300"/>
          </a:xfrm>
          <a:custGeom>
            <a:avLst/>
            <a:gdLst>
              <a:gd name="T0" fmla="*/ 56 w 224"/>
              <a:gd name="T1" fmla="*/ 24 h 312"/>
              <a:gd name="T2" fmla="*/ 8 w 224"/>
              <a:gd name="T3" fmla="*/ 168 h 312"/>
              <a:gd name="T4" fmla="*/ 104 w 224"/>
              <a:gd name="T5" fmla="*/ 312 h 312"/>
              <a:gd name="T6" fmla="*/ 200 w 224"/>
              <a:gd name="T7" fmla="*/ 168 h 312"/>
              <a:gd name="T8" fmla="*/ 200 w 224"/>
              <a:gd name="T9" fmla="*/ 24 h 312"/>
              <a:gd name="T10" fmla="*/ 56 w 224"/>
              <a:gd name="T11" fmla="*/ 24 h 312"/>
            </a:gdLst>
            <a:ahLst/>
            <a:cxnLst>
              <a:cxn ang="0">
                <a:pos x="T0" y="T1"/>
              </a:cxn>
              <a:cxn ang="0">
                <a:pos x="T2" y="T3"/>
              </a:cxn>
              <a:cxn ang="0">
                <a:pos x="T4" y="T5"/>
              </a:cxn>
              <a:cxn ang="0">
                <a:pos x="T6" y="T7"/>
              </a:cxn>
              <a:cxn ang="0">
                <a:pos x="T8" y="T9"/>
              </a:cxn>
              <a:cxn ang="0">
                <a:pos x="T10" y="T11"/>
              </a:cxn>
            </a:cxnLst>
            <a:rect l="0" t="0" r="r" b="b"/>
            <a:pathLst>
              <a:path w="224" h="312">
                <a:moveTo>
                  <a:pt x="56" y="24"/>
                </a:moveTo>
                <a:cubicBezTo>
                  <a:pt x="24" y="48"/>
                  <a:pt x="0" y="120"/>
                  <a:pt x="8" y="168"/>
                </a:cubicBezTo>
                <a:cubicBezTo>
                  <a:pt x="16" y="216"/>
                  <a:pt x="72" y="312"/>
                  <a:pt x="104" y="312"/>
                </a:cubicBezTo>
                <a:cubicBezTo>
                  <a:pt x="136" y="312"/>
                  <a:pt x="184" y="216"/>
                  <a:pt x="200" y="168"/>
                </a:cubicBezTo>
                <a:cubicBezTo>
                  <a:pt x="216" y="120"/>
                  <a:pt x="224" y="48"/>
                  <a:pt x="200" y="24"/>
                </a:cubicBezTo>
                <a:cubicBezTo>
                  <a:pt x="176" y="0"/>
                  <a:pt x="88" y="0"/>
                  <a:pt x="56" y="24"/>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8" name="Text Box 8"/>
          <p:cNvSpPr txBox="1">
            <a:spLocks noChangeArrowheads="1"/>
          </p:cNvSpPr>
          <p:nvPr/>
        </p:nvSpPr>
        <p:spPr bwMode="auto">
          <a:xfrm>
            <a:off x="2514600" y="50292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accent2"/>
                </a:solidFill>
                <a:latin typeface="Arial" charset="0"/>
              </a:rPr>
              <a:t>L5</a:t>
            </a:r>
            <a:endParaRPr lang="en-AU" sz="2000" b="1">
              <a:solidFill>
                <a:schemeClr val="accent2"/>
              </a:solidFill>
              <a:latin typeface="Arial" charset="0"/>
            </a:endParaRPr>
          </a:p>
        </p:txBody>
      </p:sp>
      <p:sp>
        <p:nvSpPr>
          <p:cNvPr id="143369" name="Text Box 9"/>
          <p:cNvSpPr txBox="1">
            <a:spLocks noChangeArrowheads="1"/>
          </p:cNvSpPr>
          <p:nvPr/>
        </p:nvSpPr>
        <p:spPr bwMode="auto">
          <a:xfrm>
            <a:off x="2514600" y="43434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accent2"/>
                </a:solidFill>
                <a:latin typeface="Arial" charset="0"/>
              </a:rPr>
              <a:t>L4</a:t>
            </a:r>
            <a:endParaRPr lang="en-AU" sz="2000" b="1">
              <a:solidFill>
                <a:schemeClr val="accent2"/>
              </a:solidFill>
              <a:latin typeface="Arial" charset="0"/>
            </a:endParaRPr>
          </a:p>
        </p:txBody>
      </p:sp>
      <p:sp>
        <p:nvSpPr>
          <p:cNvPr id="143370" name="Text Box 10"/>
          <p:cNvSpPr txBox="1">
            <a:spLocks noChangeArrowheads="1"/>
          </p:cNvSpPr>
          <p:nvPr/>
        </p:nvSpPr>
        <p:spPr bwMode="auto">
          <a:xfrm>
            <a:off x="2514600" y="34290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accent2"/>
                </a:solidFill>
                <a:latin typeface="Arial" charset="0"/>
              </a:rPr>
              <a:t>L3</a:t>
            </a:r>
            <a:endParaRPr lang="en-AU" sz="2000" b="1">
              <a:solidFill>
                <a:schemeClr val="accent2"/>
              </a:solidFill>
              <a:latin typeface="Arial" charset="0"/>
            </a:endParaRPr>
          </a:p>
        </p:txBody>
      </p:sp>
      <p:sp>
        <p:nvSpPr>
          <p:cNvPr id="143371" name="Text Box 11"/>
          <p:cNvSpPr txBox="1">
            <a:spLocks noChangeArrowheads="1"/>
          </p:cNvSpPr>
          <p:nvPr/>
        </p:nvSpPr>
        <p:spPr bwMode="auto">
          <a:xfrm>
            <a:off x="2514600" y="25146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accent2"/>
                </a:solidFill>
                <a:latin typeface="Arial" charset="0"/>
              </a:rPr>
              <a:t>L2</a:t>
            </a:r>
            <a:endParaRPr lang="en-AU" sz="2000" b="1">
              <a:solidFill>
                <a:schemeClr val="accent2"/>
              </a:solidFill>
              <a:latin typeface="Arial" charset="0"/>
            </a:endParaRPr>
          </a:p>
        </p:txBody>
      </p:sp>
      <p:sp>
        <p:nvSpPr>
          <p:cNvPr id="143372" name="Text Box 12"/>
          <p:cNvSpPr txBox="1">
            <a:spLocks noChangeArrowheads="1"/>
          </p:cNvSpPr>
          <p:nvPr/>
        </p:nvSpPr>
        <p:spPr bwMode="auto">
          <a:xfrm>
            <a:off x="2514600" y="16002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accent2"/>
                </a:solidFill>
                <a:latin typeface="Arial" charset="0"/>
              </a:rPr>
              <a:t>L1</a:t>
            </a:r>
            <a:endParaRPr lang="en-AU" sz="2000" b="1">
              <a:solidFill>
                <a:schemeClr val="accent2"/>
              </a:solidFill>
              <a:latin typeface="Arial" charset="0"/>
            </a:endParaRPr>
          </a:p>
        </p:txBody>
      </p:sp>
    </p:spTree>
    <p:extLst>
      <p:ext uri="{BB962C8B-B14F-4D97-AF65-F5344CB8AC3E}">
        <p14:creationId xmlns:p14="http://schemas.microsoft.com/office/powerpoint/2010/main" val="243632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438400" y="1660525"/>
            <a:ext cx="38862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FF66"/>
                </a:solidFill>
                <a:latin typeface="Arial" charset="0"/>
              </a:rPr>
              <a:t>8. TRANSVERSE PROCESSES</a:t>
            </a:r>
          </a:p>
        </p:txBody>
      </p:sp>
    </p:spTree>
    <p:extLst>
      <p:ext uri="{BB962C8B-B14F-4D97-AF65-F5344CB8AC3E}">
        <p14:creationId xmlns:p14="http://schemas.microsoft.com/office/powerpoint/2010/main" val="470766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44392" name="Text Box 8"/>
          <p:cNvSpPr txBox="1">
            <a:spLocks noChangeArrowheads="1"/>
          </p:cNvSpPr>
          <p:nvPr/>
        </p:nvSpPr>
        <p:spPr bwMode="auto">
          <a:xfrm>
            <a:off x="2514600" y="4876800"/>
            <a:ext cx="6096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FF66"/>
                </a:solidFill>
                <a:latin typeface="Arial" charset="0"/>
              </a:rPr>
              <a:t>L5</a:t>
            </a:r>
            <a:endParaRPr lang="en-AU" sz="2000" b="1">
              <a:solidFill>
                <a:srgbClr val="FFFF66"/>
              </a:solidFill>
              <a:latin typeface="Arial" charset="0"/>
            </a:endParaRPr>
          </a:p>
        </p:txBody>
      </p:sp>
      <p:sp>
        <p:nvSpPr>
          <p:cNvPr id="144393" name="Text Box 9"/>
          <p:cNvSpPr txBox="1">
            <a:spLocks noChangeArrowheads="1"/>
          </p:cNvSpPr>
          <p:nvPr/>
        </p:nvSpPr>
        <p:spPr bwMode="auto">
          <a:xfrm>
            <a:off x="2514600" y="3810000"/>
            <a:ext cx="6096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FF66"/>
                </a:solidFill>
                <a:latin typeface="Arial" charset="0"/>
              </a:rPr>
              <a:t>L4</a:t>
            </a:r>
            <a:endParaRPr lang="en-AU" sz="2000" b="1">
              <a:solidFill>
                <a:srgbClr val="FFFF66"/>
              </a:solidFill>
              <a:latin typeface="Arial" charset="0"/>
            </a:endParaRPr>
          </a:p>
        </p:txBody>
      </p:sp>
      <p:sp>
        <p:nvSpPr>
          <p:cNvPr id="144394" name="Text Box 10"/>
          <p:cNvSpPr txBox="1">
            <a:spLocks noChangeArrowheads="1"/>
          </p:cNvSpPr>
          <p:nvPr/>
        </p:nvSpPr>
        <p:spPr bwMode="auto">
          <a:xfrm>
            <a:off x="2514600" y="2971800"/>
            <a:ext cx="6096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FF66"/>
                </a:solidFill>
                <a:latin typeface="Arial" charset="0"/>
              </a:rPr>
              <a:t>L3</a:t>
            </a:r>
            <a:endParaRPr lang="en-AU" sz="2000" b="1">
              <a:solidFill>
                <a:srgbClr val="FFFF66"/>
              </a:solidFill>
              <a:latin typeface="Arial" charset="0"/>
            </a:endParaRPr>
          </a:p>
        </p:txBody>
      </p:sp>
      <p:sp>
        <p:nvSpPr>
          <p:cNvPr id="144395" name="Text Box 11"/>
          <p:cNvSpPr txBox="1">
            <a:spLocks noChangeArrowheads="1"/>
          </p:cNvSpPr>
          <p:nvPr/>
        </p:nvSpPr>
        <p:spPr bwMode="auto">
          <a:xfrm>
            <a:off x="2514600" y="1981200"/>
            <a:ext cx="6096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FF66"/>
                </a:solidFill>
                <a:latin typeface="Arial" charset="0"/>
              </a:rPr>
              <a:t>L2</a:t>
            </a:r>
            <a:endParaRPr lang="en-AU" sz="2000" b="1">
              <a:solidFill>
                <a:srgbClr val="FFFF66"/>
              </a:solidFill>
              <a:latin typeface="Arial" charset="0"/>
            </a:endParaRPr>
          </a:p>
        </p:txBody>
      </p:sp>
      <p:sp>
        <p:nvSpPr>
          <p:cNvPr id="144396" name="Text Box 12"/>
          <p:cNvSpPr txBox="1">
            <a:spLocks noChangeArrowheads="1"/>
          </p:cNvSpPr>
          <p:nvPr/>
        </p:nvSpPr>
        <p:spPr bwMode="auto">
          <a:xfrm>
            <a:off x="2514600" y="914400"/>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FF66"/>
                </a:solidFill>
                <a:latin typeface="Arial" charset="0"/>
              </a:rPr>
              <a:t>L1</a:t>
            </a:r>
            <a:endParaRPr lang="en-AU" sz="2000" b="1">
              <a:solidFill>
                <a:srgbClr val="FFFF66"/>
              </a:solidFill>
              <a:latin typeface="Arial" charset="0"/>
            </a:endParaRPr>
          </a:p>
        </p:txBody>
      </p:sp>
      <p:sp>
        <p:nvSpPr>
          <p:cNvPr id="144397" name="Freeform 13"/>
          <p:cNvSpPr>
            <a:spLocks/>
          </p:cNvSpPr>
          <p:nvPr/>
        </p:nvSpPr>
        <p:spPr bwMode="auto">
          <a:xfrm>
            <a:off x="3225800" y="5029200"/>
            <a:ext cx="508000" cy="457200"/>
          </a:xfrm>
          <a:custGeom>
            <a:avLst/>
            <a:gdLst>
              <a:gd name="T0" fmla="*/ 320 w 320"/>
              <a:gd name="T1" fmla="*/ 48 h 288"/>
              <a:gd name="T2" fmla="*/ 80 w 320"/>
              <a:gd name="T3" fmla="*/ 0 h 288"/>
              <a:gd name="T4" fmla="*/ 32 w 320"/>
              <a:gd name="T5" fmla="*/ 48 h 288"/>
              <a:gd name="T6" fmla="*/ 32 w 320"/>
              <a:gd name="T7" fmla="*/ 144 h 288"/>
              <a:gd name="T8" fmla="*/ 224 w 320"/>
              <a:gd name="T9" fmla="*/ 192 h 288"/>
              <a:gd name="T10" fmla="*/ 272 w 320"/>
              <a:gd name="T11" fmla="*/ 288 h 288"/>
            </a:gdLst>
            <a:ahLst/>
            <a:cxnLst>
              <a:cxn ang="0">
                <a:pos x="T0" y="T1"/>
              </a:cxn>
              <a:cxn ang="0">
                <a:pos x="T2" y="T3"/>
              </a:cxn>
              <a:cxn ang="0">
                <a:pos x="T4" y="T5"/>
              </a:cxn>
              <a:cxn ang="0">
                <a:pos x="T6" y="T7"/>
              </a:cxn>
              <a:cxn ang="0">
                <a:pos x="T8" y="T9"/>
              </a:cxn>
              <a:cxn ang="0">
                <a:pos x="T10" y="T11"/>
              </a:cxn>
            </a:cxnLst>
            <a:rect l="0" t="0" r="r" b="b"/>
            <a:pathLst>
              <a:path w="320" h="288">
                <a:moveTo>
                  <a:pt x="320" y="48"/>
                </a:moveTo>
                <a:cubicBezTo>
                  <a:pt x="224" y="24"/>
                  <a:pt x="128" y="0"/>
                  <a:pt x="80" y="0"/>
                </a:cubicBezTo>
                <a:cubicBezTo>
                  <a:pt x="32" y="0"/>
                  <a:pt x="40" y="24"/>
                  <a:pt x="32" y="48"/>
                </a:cubicBezTo>
                <a:cubicBezTo>
                  <a:pt x="24" y="72"/>
                  <a:pt x="0" y="120"/>
                  <a:pt x="32" y="144"/>
                </a:cubicBezTo>
                <a:cubicBezTo>
                  <a:pt x="64" y="168"/>
                  <a:pt x="184" y="168"/>
                  <a:pt x="224" y="192"/>
                </a:cubicBezTo>
                <a:cubicBezTo>
                  <a:pt x="264" y="216"/>
                  <a:pt x="264" y="272"/>
                  <a:pt x="272"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8" name="Freeform 14"/>
          <p:cNvSpPr>
            <a:spLocks/>
          </p:cNvSpPr>
          <p:nvPr/>
        </p:nvSpPr>
        <p:spPr bwMode="auto">
          <a:xfrm>
            <a:off x="3416300" y="3873500"/>
            <a:ext cx="622300" cy="469900"/>
          </a:xfrm>
          <a:custGeom>
            <a:avLst/>
            <a:gdLst>
              <a:gd name="T0" fmla="*/ 392 w 392"/>
              <a:gd name="T1" fmla="*/ 104 h 296"/>
              <a:gd name="T2" fmla="*/ 104 w 392"/>
              <a:gd name="T3" fmla="*/ 8 h 296"/>
              <a:gd name="T4" fmla="*/ 8 w 392"/>
              <a:gd name="T5" fmla="*/ 56 h 296"/>
              <a:gd name="T6" fmla="*/ 56 w 392"/>
              <a:gd name="T7" fmla="*/ 200 h 296"/>
              <a:gd name="T8" fmla="*/ 200 w 392"/>
              <a:gd name="T9" fmla="*/ 248 h 296"/>
              <a:gd name="T10" fmla="*/ 392 w 392"/>
              <a:gd name="T11" fmla="*/ 296 h 296"/>
            </a:gdLst>
            <a:ahLst/>
            <a:cxnLst>
              <a:cxn ang="0">
                <a:pos x="T0" y="T1"/>
              </a:cxn>
              <a:cxn ang="0">
                <a:pos x="T2" y="T3"/>
              </a:cxn>
              <a:cxn ang="0">
                <a:pos x="T4" y="T5"/>
              </a:cxn>
              <a:cxn ang="0">
                <a:pos x="T6" y="T7"/>
              </a:cxn>
              <a:cxn ang="0">
                <a:pos x="T8" y="T9"/>
              </a:cxn>
              <a:cxn ang="0">
                <a:pos x="T10" y="T11"/>
              </a:cxn>
            </a:cxnLst>
            <a:rect l="0" t="0" r="r" b="b"/>
            <a:pathLst>
              <a:path w="392" h="296">
                <a:moveTo>
                  <a:pt x="392" y="104"/>
                </a:moveTo>
                <a:cubicBezTo>
                  <a:pt x="280" y="60"/>
                  <a:pt x="168" y="16"/>
                  <a:pt x="104" y="8"/>
                </a:cubicBezTo>
                <a:cubicBezTo>
                  <a:pt x="40" y="0"/>
                  <a:pt x="16" y="24"/>
                  <a:pt x="8" y="56"/>
                </a:cubicBezTo>
                <a:cubicBezTo>
                  <a:pt x="0" y="88"/>
                  <a:pt x="24" y="168"/>
                  <a:pt x="56" y="200"/>
                </a:cubicBezTo>
                <a:cubicBezTo>
                  <a:pt x="88" y="232"/>
                  <a:pt x="144" y="232"/>
                  <a:pt x="200" y="248"/>
                </a:cubicBezTo>
                <a:cubicBezTo>
                  <a:pt x="256" y="264"/>
                  <a:pt x="360" y="288"/>
                  <a:pt x="392" y="29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0" name="Freeform 16"/>
          <p:cNvSpPr>
            <a:spLocks/>
          </p:cNvSpPr>
          <p:nvPr/>
        </p:nvSpPr>
        <p:spPr bwMode="auto">
          <a:xfrm>
            <a:off x="3416300" y="2819400"/>
            <a:ext cx="774700" cy="457200"/>
          </a:xfrm>
          <a:custGeom>
            <a:avLst/>
            <a:gdLst>
              <a:gd name="T0" fmla="*/ 392 w 488"/>
              <a:gd name="T1" fmla="*/ 0 h 288"/>
              <a:gd name="T2" fmla="*/ 104 w 488"/>
              <a:gd name="T3" fmla="*/ 48 h 288"/>
              <a:gd name="T4" fmla="*/ 8 w 488"/>
              <a:gd name="T5" fmla="*/ 144 h 288"/>
              <a:gd name="T6" fmla="*/ 56 w 488"/>
              <a:gd name="T7" fmla="*/ 240 h 288"/>
              <a:gd name="T8" fmla="*/ 200 w 488"/>
              <a:gd name="T9" fmla="*/ 240 h 288"/>
              <a:gd name="T10" fmla="*/ 488 w 488"/>
              <a:gd name="T11" fmla="*/ 288 h 288"/>
            </a:gdLst>
            <a:ahLst/>
            <a:cxnLst>
              <a:cxn ang="0">
                <a:pos x="T0" y="T1"/>
              </a:cxn>
              <a:cxn ang="0">
                <a:pos x="T2" y="T3"/>
              </a:cxn>
              <a:cxn ang="0">
                <a:pos x="T4" y="T5"/>
              </a:cxn>
              <a:cxn ang="0">
                <a:pos x="T6" y="T7"/>
              </a:cxn>
              <a:cxn ang="0">
                <a:pos x="T8" y="T9"/>
              </a:cxn>
              <a:cxn ang="0">
                <a:pos x="T10" y="T11"/>
              </a:cxn>
            </a:cxnLst>
            <a:rect l="0" t="0" r="r" b="b"/>
            <a:pathLst>
              <a:path w="488" h="288">
                <a:moveTo>
                  <a:pt x="392" y="0"/>
                </a:moveTo>
                <a:cubicBezTo>
                  <a:pt x="280" y="12"/>
                  <a:pt x="168" y="24"/>
                  <a:pt x="104" y="48"/>
                </a:cubicBezTo>
                <a:cubicBezTo>
                  <a:pt x="40" y="72"/>
                  <a:pt x="16" y="112"/>
                  <a:pt x="8" y="144"/>
                </a:cubicBezTo>
                <a:cubicBezTo>
                  <a:pt x="0" y="176"/>
                  <a:pt x="24" y="224"/>
                  <a:pt x="56" y="240"/>
                </a:cubicBezTo>
                <a:cubicBezTo>
                  <a:pt x="88" y="256"/>
                  <a:pt x="128" y="232"/>
                  <a:pt x="200" y="240"/>
                </a:cubicBezTo>
                <a:cubicBezTo>
                  <a:pt x="272" y="248"/>
                  <a:pt x="440" y="280"/>
                  <a:pt x="488"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2" name="Freeform 18"/>
          <p:cNvSpPr>
            <a:spLocks/>
          </p:cNvSpPr>
          <p:nvPr/>
        </p:nvSpPr>
        <p:spPr bwMode="auto">
          <a:xfrm>
            <a:off x="3403600" y="762000"/>
            <a:ext cx="711200" cy="546100"/>
          </a:xfrm>
          <a:custGeom>
            <a:avLst/>
            <a:gdLst>
              <a:gd name="T0" fmla="*/ 448 w 448"/>
              <a:gd name="T1" fmla="*/ 0 h 344"/>
              <a:gd name="T2" fmla="*/ 352 w 448"/>
              <a:gd name="T3" fmla="*/ 144 h 344"/>
              <a:gd name="T4" fmla="*/ 112 w 448"/>
              <a:gd name="T5" fmla="*/ 144 h 344"/>
              <a:gd name="T6" fmla="*/ 16 w 448"/>
              <a:gd name="T7" fmla="*/ 192 h 344"/>
              <a:gd name="T8" fmla="*/ 16 w 448"/>
              <a:gd name="T9" fmla="*/ 288 h 344"/>
              <a:gd name="T10" fmla="*/ 112 w 448"/>
              <a:gd name="T11" fmla="*/ 336 h 344"/>
              <a:gd name="T12" fmla="*/ 304 w 448"/>
              <a:gd name="T13" fmla="*/ 336 h 344"/>
              <a:gd name="T14" fmla="*/ 448 w 448"/>
              <a:gd name="T15" fmla="*/ 336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344">
                <a:moveTo>
                  <a:pt x="448" y="0"/>
                </a:moveTo>
                <a:cubicBezTo>
                  <a:pt x="428" y="60"/>
                  <a:pt x="408" y="120"/>
                  <a:pt x="352" y="144"/>
                </a:cubicBezTo>
                <a:cubicBezTo>
                  <a:pt x="296" y="168"/>
                  <a:pt x="168" y="136"/>
                  <a:pt x="112" y="144"/>
                </a:cubicBezTo>
                <a:cubicBezTo>
                  <a:pt x="56" y="152"/>
                  <a:pt x="32" y="168"/>
                  <a:pt x="16" y="192"/>
                </a:cubicBezTo>
                <a:cubicBezTo>
                  <a:pt x="0" y="216"/>
                  <a:pt x="0" y="264"/>
                  <a:pt x="16" y="288"/>
                </a:cubicBezTo>
                <a:cubicBezTo>
                  <a:pt x="32" y="312"/>
                  <a:pt x="64" y="328"/>
                  <a:pt x="112" y="336"/>
                </a:cubicBezTo>
                <a:cubicBezTo>
                  <a:pt x="160" y="344"/>
                  <a:pt x="248" y="336"/>
                  <a:pt x="304" y="336"/>
                </a:cubicBezTo>
                <a:cubicBezTo>
                  <a:pt x="360" y="336"/>
                  <a:pt x="424" y="336"/>
                  <a:pt x="448"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3" name="Freeform 19"/>
          <p:cNvSpPr>
            <a:spLocks/>
          </p:cNvSpPr>
          <p:nvPr/>
        </p:nvSpPr>
        <p:spPr bwMode="auto">
          <a:xfrm>
            <a:off x="3467100" y="1828800"/>
            <a:ext cx="723900" cy="457200"/>
          </a:xfrm>
          <a:custGeom>
            <a:avLst/>
            <a:gdLst>
              <a:gd name="T0" fmla="*/ 408 w 456"/>
              <a:gd name="T1" fmla="*/ 0 h 288"/>
              <a:gd name="T2" fmla="*/ 312 w 456"/>
              <a:gd name="T3" fmla="*/ 48 h 288"/>
              <a:gd name="T4" fmla="*/ 72 w 456"/>
              <a:gd name="T5" fmla="*/ 48 h 288"/>
              <a:gd name="T6" fmla="*/ 24 w 456"/>
              <a:gd name="T7" fmla="*/ 96 h 288"/>
              <a:gd name="T8" fmla="*/ 24 w 456"/>
              <a:gd name="T9" fmla="*/ 240 h 288"/>
              <a:gd name="T10" fmla="*/ 168 w 456"/>
              <a:gd name="T11" fmla="*/ 240 h 288"/>
              <a:gd name="T12" fmla="*/ 408 w 456"/>
              <a:gd name="T13" fmla="*/ 240 h 288"/>
              <a:gd name="T14" fmla="*/ 456 w 456"/>
              <a:gd name="T15" fmla="*/ 288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288">
                <a:moveTo>
                  <a:pt x="408" y="0"/>
                </a:moveTo>
                <a:cubicBezTo>
                  <a:pt x="388" y="20"/>
                  <a:pt x="368" y="40"/>
                  <a:pt x="312" y="48"/>
                </a:cubicBezTo>
                <a:cubicBezTo>
                  <a:pt x="256" y="56"/>
                  <a:pt x="120" y="40"/>
                  <a:pt x="72" y="48"/>
                </a:cubicBezTo>
                <a:cubicBezTo>
                  <a:pt x="24" y="56"/>
                  <a:pt x="32" y="64"/>
                  <a:pt x="24" y="96"/>
                </a:cubicBezTo>
                <a:cubicBezTo>
                  <a:pt x="16" y="128"/>
                  <a:pt x="0" y="216"/>
                  <a:pt x="24" y="240"/>
                </a:cubicBezTo>
                <a:cubicBezTo>
                  <a:pt x="48" y="264"/>
                  <a:pt x="104" y="240"/>
                  <a:pt x="168" y="240"/>
                </a:cubicBezTo>
                <a:cubicBezTo>
                  <a:pt x="232" y="240"/>
                  <a:pt x="360" y="232"/>
                  <a:pt x="408" y="240"/>
                </a:cubicBezTo>
                <a:cubicBezTo>
                  <a:pt x="456" y="248"/>
                  <a:pt x="456" y="268"/>
                  <a:pt x="456"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4" name="Freeform 20"/>
          <p:cNvSpPr>
            <a:spLocks/>
          </p:cNvSpPr>
          <p:nvPr/>
        </p:nvSpPr>
        <p:spPr bwMode="auto">
          <a:xfrm>
            <a:off x="5257800" y="800100"/>
            <a:ext cx="622300" cy="355600"/>
          </a:xfrm>
          <a:custGeom>
            <a:avLst/>
            <a:gdLst>
              <a:gd name="T0" fmla="*/ 0 w 392"/>
              <a:gd name="T1" fmla="*/ 24 h 224"/>
              <a:gd name="T2" fmla="*/ 288 w 392"/>
              <a:gd name="T3" fmla="*/ 24 h 224"/>
              <a:gd name="T4" fmla="*/ 384 w 392"/>
              <a:gd name="T5" fmla="*/ 24 h 224"/>
              <a:gd name="T6" fmla="*/ 336 w 392"/>
              <a:gd name="T7" fmla="*/ 168 h 224"/>
              <a:gd name="T8" fmla="*/ 144 w 392"/>
              <a:gd name="T9" fmla="*/ 216 h 224"/>
              <a:gd name="T10" fmla="*/ 0 w 392"/>
              <a:gd name="T11" fmla="*/ 216 h 224"/>
            </a:gdLst>
            <a:ahLst/>
            <a:cxnLst>
              <a:cxn ang="0">
                <a:pos x="T0" y="T1"/>
              </a:cxn>
              <a:cxn ang="0">
                <a:pos x="T2" y="T3"/>
              </a:cxn>
              <a:cxn ang="0">
                <a:pos x="T4" y="T5"/>
              </a:cxn>
              <a:cxn ang="0">
                <a:pos x="T6" y="T7"/>
              </a:cxn>
              <a:cxn ang="0">
                <a:pos x="T8" y="T9"/>
              </a:cxn>
              <a:cxn ang="0">
                <a:pos x="T10" y="T11"/>
              </a:cxn>
            </a:cxnLst>
            <a:rect l="0" t="0" r="r" b="b"/>
            <a:pathLst>
              <a:path w="392" h="224">
                <a:moveTo>
                  <a:pt x="0" y="24"/>
                </a:moveTo>
                <a:cubicBezTo>
                  <a:pt x="112" y="24"/>
                  <a:pt x="224" y="24"/>
                  <a:pt x="288" y="24"/>
                </a:cubicBezTo>
                <a:cubicBezTo>
                  <a:pt x="352" y="24"/>
                  <a:pt x="376" y="0"/>
                  <a:pt x="384" y="24"/>
                </a:cubicBezTo>
                <a:cubicBezTo>
                  <a:pt x="392" y="48"/>
                  <a:pt x="376" y="136"/>
                  <a:pt x="336" y="168"/>
                </a:cubicBezTo>
                <a:cubicBezTo>
                  <a:pt x="296" y="200"/>
                  <a:pt x="200" y="208"/>
                  <a:pt x="144" y="216"/>
                </a:cubicBezTo>
                <a:cubicBezTo>
                  <a:pt x="88" y="224"/>
                  <a:pt x="44" y="220"/>
                  <a:pt x="0" y="21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5" name="Freeform 21"/>
          <p:cNvSpPr>
            <a:spLocks/>
          </p:cNvSpPr>
          <p:nvPr/>
        </p:nvSpPr>
        <p:spPr bwMode="auto">
          <a:xfrm>
            <a:off x="5334000" y="1727200"/>
            <a:ext cx="736600" cy="419100"/>
          </a:xfrm>
          <a:custGeom>
            <a:avLst/>
            <a:gdLst>
              <a:gd name="T0" fmla="*/ 0 w 464"/>
              <a:gd name="T1" fmla="*/ 64 h 264"/>
              <a:gd name="T2" fmla="*/ 144 w 464"/>
              <a:gd name="T3" fmla="*/ 112 h 264"/>
              <a:gd name="T4" fmla="*/ 384 w 464"/>
              <a:gd name="T5" fmla="*/ 16 h 264"/>
              <a:gd name="T6" fmla="*/ 432 w 464"/>
              <a:gd name="T7" fmla="*/ 208 h 264"/>
              <a:gd name="T8" fmla="*/ 192 w 464"/>
              <a:gd name="T9" fmla="*/ 256 h 264"/>
              <a:gd name="T10" fmla="*/ 48 w 464"/>
              <a:gd name="T11" fmla="*/ 256 h 264"/>
            </a:gdLst>
            <a:ahLst/>
            <a:cxnLst>
              <a:cxn ang="0">
                <a:pos x="T0" y="T1"/>
              </a:cxn>
              <a:cxn ang="0">
                <a:pos x="T2" y="T3"/>
              </a:cxn>
              <a:cxn ang="0">
                <a:pos x="T4" y="T5"/>
              </a:cxn>
              <a:cxn ang="0">
                <a:pos x="T6" y="T7"/>
              </a:cxn>
              <a:cxn ang="0">
                <a:pos x="T8" y="T9"/>
              </a:cxn>
              <a:cxn ang="0">
                <a:pos x="T10" y="T11"/>
              </a:cxn>
            </a:cxnLst>
            <a:rect l="0" t="0" r="r" b="b"/>
            <a:pathLst>
              <a:path w="464" h="264">
                <a:moveTo>
                  <a:pt x="0" y="64"/>
                </a:moveTo>
                <a:cubicBezTo>
                  <a:pt x="40" y="92"/>
                  <a:pt x="80" y="120"/>
                  <a:pt x="144" y="112"/>
                </a:cubicBezTo>
                <a:cubicBezTo>
                  <a:pt x="208" y="104"/>
                  <a:pt x="336" y="0"/>
                  <a:pt x="384" y="16"/>
                </a:cubicBezTo>
                <a:cubicBezTo>
                  <a:pt x="432" y="32"/>
                  <a:pt x="464" y="168"/>
                  <a:pt x="432" y="208"/>
                </a:cubicBezTo>
                <a:cubicBezTo>
                  <a:pt x="400" y="248"/>
                  <a:pt x="256" y="248"/>
                  <a:pt x="192" y="256"/>
                </a:cubicBezTo>
                <a:cubicBezTo>
                  <a:pt x="128" y="264"/>
                  <a:pt x="88" y="260"/>
                  <a:pt x="48" y="25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6" name="Freeform 22"/>
          <p:cNvSpPr>
            <a:spLocks/>
          </p:cNvSpPr>
          <p:nvPr/>
        </p:nvSpPr>
        <p:spPr bwMode="auto">
          <a:xfrm>
            <a:off x="5410200" y="2819400"/>
            <a:ext cx="736600" cy="381000"/>
          </a:xfrm>
          <a:custGeom>
            <a:avLst/>
            <a:gdLst>
              <a:gd name="T0" fmla="*/ 0 w 464"/>
              <a:gd name="T1" fmla="*/ 0 h 240"/>
              <a:gd name="T2" fmla="*/ 384 w 464"/>
              <a:gd name="T3" fmla="*/ 48 h 240"/>
              <a:gd name="T4" fmla="*/ 432 w 464"/>
              <a:gd name="T5" fmla="*/ 192 h 240"/>
              <a:gd name="T6" fmla="*/ 192 w 464"/>
              <a:gd name="T7" fmla="*/ 192 h 240"/>
              <a:gd name="T8" fmla="*/ 0 w 464"/>
              <a:gd name="T9" fmla="*/ 240 h 240"/>
            </a:gdLst>
            <a:ahLst/>
            <a:cxnLst>
              <a:cxn ang="0">
                <a:pos x="T0" y="T1"/>
              </a:cxn>
              <a:cxn ang="0">
                <a:pos x="T2" y="T3"/>
              </a:cxn>
              <a:cxn ang="0">
                <a:pos x="T4" y="T5"/>
              </a:cxn>
              <a:cxn ang="0">
                <a:pos x="T6" y="T7"/>
              </a:cxn>
              <a:cxn ang="0">
                <a:pos x="T8" y="T9"/>
              </a:cxn>
            </a:cxnLst>
            <a:rect l="0" t="0" r="r" b="b"/>
            <a:pathLst>
              <a:path w="464" h="240">
                <a:moveTo>
                  <a:pt x="0" y="0"/>
                </a:moveTo>
                <a:cubicBezTo>
                  <a:pt x="156" y="8"/>
                  <a:pt x="312" y="16"/>
                  <a:pt x="384" y="48"/>
                </a:cubicBezTo>
                <a:cubicBezTo>
                  <a:pt x="456" y="80"/>
                  <a:pt x="464" y="168"/>
                  <a:pt x="432" y="192"/>
                </a:cubicBezTo>
                <a:cubicBezTo>
                  <a:pt x="400" y="216"/>
                  <a:pt x="264" y="184"/>
                  <a:pt x="192" y="192"/>
                </a:cubicBezTo>
                <a:cubicBezTo>
                  <a:pt x="120" y="200"/>
                  <a:pt x="32" y="232"/>
                  <a:pt x="0" y="24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7" name="Freeform 23"/>
          <p:cNvSpPr>
            <a:spLocks/>
          </p:cNvSpPr>
          <p:nvPr/>
        </p:nvSpPr>
        <p:spPr bwMode="auto">
          <a:xfrm>
            <a:off x="5537200" y="3797300"/>
            <a:ext cx="711200" cy="546100"/>
          </a:xfrm>
          <a:custGeom>
            <a:avLst/>
            <a:gdLst>
              <a:gd name="T0" fmla="*/ 96 w 448"/>
              <a:gd name="T1" fmla="*/ 56 h 344"/>
              <a:gd name="T2" fmla="*/ 336 w 448"/>
              <a:gd name="T3" fmla="*/ 8 h 344"/>
              <a:gd name="T4" fmla="*/ 432 w 448"/>
              <a:gd name="T5" fmla="*/ 104 h 344"/>
              <a:gd name="T6" fmla="*/ 240 w 448"/>
              <a:gd name="T7" fmla="*/ 248 h 344"/>
              <a:gd name="T8" fmla="*/ 0 w 448"/>
              <a:gd name="T9" fmla="*/ 344 h 344"/>
            </a:gdLst>
            <a:ahLst/>
            <a:cxnLst>
              <a:cxn ang="0">
                <a:pos x="T0" y="T1"/>
              </a:cxn>
              <a:cxn ang="0">
                <a:pos x="T2" y="T3"/>
              </a:cxn>
              <a:cxn ang="0">
                <a:pos x="T4" y="T5"/>
              </a:cxn>
              <a:cxn ang="0">
                <a:pos x="T6" y="T7"/>
              </a:cxn>
              <a:cxn ang="0">
                <a:pos x="T8" y="T9"/>
              </a:cxn>
            </a:cxnLst>
            <a:rect l="0" t="0" r="r" b="b"/>
            <a:pathLst>
              <a:path w="448" h="344">
                <a:moveTo>
                  <a:pt x="96" y="56"/>
                </a:moveTo>
                <a:cubicBezTo>
                  <a:pt x="188" y="28"/>
                  <a:pt x="280" y="0"/>
                  <a:pt x="336" y="8"/>
                </a:cubicBezTo>
                <a:cubicBezTo>
                  <a:pt x="392" y="16"/>
                  <a:pt x="448" y="64"/>
                  <a:pt x="432" y="104"/>
                </a:cubicBezTo>
                <a:cubicBezTo>
                  <a:pt x="416" y="144"/>
                  <a:pt x="312" y="208"/>
                  <a:pt x="240" y="248"/>
                </a:cubicBezTo>
                <a:cubicBezTo>
                  <a:pt x="168" y="288"/>
                  <a:pt x="40" y="328"/>
                  <a:pt x="0" y="34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8" name="Freeform 24"/>
          <p:cNvSpPr>
            <a:spLocks/>
          </p:cNvSpPr>
          <p:nvPr/>
        </p:nvSpPr>
        <p:spPr bwMode="auto">
          <a:xfrm>
            <a:off x="5791200" y="5003800"/>
            <a:ext cx="660400" cy="558800"/>
          </a:xfrm>
          <a:custGeom>
            <a:avLst/>
            <a:gdLst>
              <a:gd name="T0" fmla="*/ 48 w 416"/>
              <a:gd name="T1" fmla="*/ 64 h 352"/>
              <a:gd name="T2" fmla="*/ 336 w 416"/>
              <a:gd name="T3" fmla="*/ 16 h 352"/>
              <a:gd name="T4" fmla="*/ 384 w 416"/>
              <a:gd name="T5" fmla="*/ 160 h 352"/>
              <a:gd name="T6" fmla="*/ 144 w 416"/>
              <a:gd name="T7" fmla="*/ 304 h 352"/>
              <a:gd name="T8" fmla="*/ 0 w 416"/>
              <a:gd name="T9" fmla="*/ 352 h 352"/>
            </a:gdLst>
            <a:ahLst/>
            <a:cxnLst>
              <a:cxn ang="0">
                <a:pos x="T0" y="T1"/>
              </a:cxn>
              <a:cxn ang="0">
                <a:pos x="T2" y="T3"/>
              </a:cxn>
              <a:cxn ang="0">
                <a:pos x="T4" y="T5"/>
              </a:cxn>
              <a:cxn ang="0">
                <a:pos x="T6" y="T7"/>
              </a:cxn>
              <a:cxn ang="0">
                <a:pos x="T8" y="T9"/>
              </a:cxn>
            </a:cxnLst>
            <a:rect l="0" t="0" r="r" b="b"/>
            <a:pathLst>
              <a:path w="416" h="352">
                <a:moveTo>
                  <a:pt x="48" y="64"/>
                </a:moveTo>
                <a:cubicBezTo>
                  <a:pt x="164" y="32"/>
                  <a:pt x="280" y="0"/>
                  <a:pt x="336" y="16"/>
                </a:cubicBezTo>
                <a:cubicBezTo>
                  <a:pt x="392" y="32"/>
                  <a:pt x="416" y="112"/>
                  <a:pt x="384" y="160"/>
                </a:cubicBezTo>
                <a:cubicBezTo>
                  <a:pt x="352" y="208"/>
                  <a:pt x="208" y="272"/>
                  <a:pt x="144" y="304"/>
                </a:cubicBezTo>
                <a:cubicBezTo>
                  <a:pt x="80" y="336"/>
                  <a:pt x="24" y="344"/>
                  <a:pt x="0" y="352"/>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5529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r>
              <a:rPr lang="en-US" dirty="0">
                <a:solidFill>
                  <a:schemeClr val="bg2">
                    <a:lumMod val="50000"/>
                  </a:schemeClr>
                </a:solidFill>
              </a:rPr>
              <a:t>Reading An AP View</a:t>
            </a:r>
          </a:p>
        </p:txBody>
      </p:sp>
      <p:pic>
        <p:nvPicPr>
          <p:cNvPr id="6"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261353"/>
            <a:ext cx="5867400" cy="543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8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FF66"/>
                </a:solidFill>
                <a:miter lim="800000"/>
                <a:headEnd/>
                <a:tailEnd/>
              </a14:hiddenLine>
            </a:ext>
          </a:extLst>
        </p:spPr>
      </p:pic>
      <p:sp>
        <p:nvSpPr>
          <p:cNvPr id="145411" name="Freeform 3"/>
          <p:cNvSpPr>
            <a:spLocks/>
          </p:cNvSpPr>
          <p:nvPr/>
        </p:nvSpPr>
        <p:spPr bwMode="auto">
          <a:xfrm>
            <a:off x="4572000" y="1206500"/>
            <a:ext cx="304800" cy="622300"/>
          </a:xfrm>
          <a:custGeom>
            <a:avLst/>
            <a:gdLst>
              <a:gd name="T0" fmla="*/ 56 w 208"/>
              <a:gd name="T1" fmla="*/ 8 h 496"/>
              <a:gd name="T2" fmla="*/ 8 w 208"/>
              <a:gd name="T3" fmla="*/ 344 h 496"/>
              <a:gd name="T4" fmla="*/ 104 w 208"/>
              <a:gd name="T5" fmla="*/ 488 h 496"/>
              <a:gd name="T6" fmla="*/ 200 w 208"/>
              <a:gd name="T7" fmla="*/ 392 h 496"/>
              <a:gd name="T8" fmla="*/ 56 w 208"/>
              <a:gd name="T9" fmla="*/ 8 h 496"/>
            </a:gdLst>
            <a:ahLst/>
            <a:cxnLst>
              <a:cxn ang="0">
                <a:pos x="T0" y="T1"/>
              </a:cxn>
              <a:cxn ang="0">
                <a:pos x="T2" y="T3"/>
              </a:cxn>
              <a:cxn ang="0">
                <a:pos x="T4" y="T5"/>
              </a:cxn>
              <a:cxn ang="0">
                <a:pos x="T6" y="T7"/>
              </a:cxn>
              <a:cxn ang="0">
                <a:pos x="T8" y="T9"/>
              </a:cxn>
            </a:cxnLst>
            <a:rect l="0" t="0" r="r" b="b"/>
            <a:pathLst>
              <a:path w="208" h="496">
                <a:moveTo>
                  <a:pt x="56" y="8"/>
                </a:moveTo>
                <a:cubicBezTo>
                  <a:pt x="24" y="0"/>
                  <a:pt x="0" y="264"/>
                  <a:pt x="8" y="344"/>
                </a:cubicBezTo>
                <a:cubicBezTo>
                  <a:pt x="16" y="424"/>
                  <a:pt x="72" y="480"/>
                  <a:pt x="104" y="488"/>
                </a:cubicBezTo>
                <a:cubicBezTo>
                  <a:pt x="136" y="496"/>
                  <a:pt x="208" y="472"/>
                  <a:pt x="200" y="392"/>
                </a:cubicBezTo>
                <a:cubicBezTo>
                  <a:pt x="192" y="312"/>
                  <a:pt x="88" y="16"/>
                  <a:pt x="56" y="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2" name="Freeform 4"/>
          <p:cNvSpPr>
            <a:spLocks/>
          </p:cNvSpPr>
          <p:nvPr/>
        </p:nvSpPr>
        <p:spPr bwMode="auto">
          <a:xfrm>
            <a:off x="4648200" y="2133600"/>
            <a:ext cx="254000" cy="838200"/>
          </a:xfrm>
          <a:custGeom>
            <a:avLst/>
            <a:gdLst>
              <a:gd name="T0" fmla="*/ 56 w 160"/>
              <a:gd name="T1" fmla="*/ 0 h 528"/>
              <a:gd name="T2" fmla="*/ 8 w 160"/>
              <a:gd name="T3" fmla="*/ 384 h 528"/>
              <a:gd name="T4" fmla="*/ 104 w 160"/>
              <a:gd name="T5" fmla="*/ 528 h 528"/>
              <a:gd name="T6" fmla="*/ 152 w 160"/>
              <a:gd name="T7" fmla="*/ 384 h 528"/>
              <a:gd name="T8" fmla="*/ 56 w 160"/>
              <a:gd name="T9" fmla="*/ 0 h 528"/>
            </a:gdLst>
            <a:ahLst/>
            <a:cxnLst>
              <a:cxn ang="0">
                <a:pos x="T0" y="T1"/>
              </a:cxn>
              <a:cxn ang="0">
                <a:pos x="T2" y="T3"/>
              </a:cxn>
              <a:cxn ang="0">
                <a:pos x="T4" y="T5"/>
              </a:cxn>
              <a:cxn ang="0">
                <a:pos x="T6" y="T7"/>
              </a:cxn>
              <a:cxn ang="0">
                <a:pos x="T8" y="T9"/>
              </a:cxn>
            </a:cxnLst>
            <a:rect l="0" t="0" r="r" b="b"/>
            <a:pathLst>
              <a:path w="160" h="528">
                <a:moveTo>
                  <a:pt x="56" y="0"/>
                </a:moveTo>
                <a:cubicBezTo>
                  <a:pt x="32" y="0"/>
                  <a:pt x="0" y="296"/>
                  <a:pt x="8" y="384"/>
                </a:cubicBezTo>
                <a:cubicBezTo>
                  <a:pt x="16" y="472"/>
                  <a:pt x="80" y="528"/>
                  <a:pt x="104" y="528"/>
                </a:cubicBezTo>
                <a:cubicBezTo>
                  <a:pt x="128" y="528"/>
                  <a:pt x="160" y="472"/>
                  <a:pt x="152" y="384"/>
                </a:cubicBezTo>
                <a:cubicBezTo>
                  <a:pt x="144" y="296"/>
                  <a:pt x="80" y="0"/>
                  <a:pt x="56" y="0"/>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3" name="Freeform 5"/>
          <p:cNvSpPr>
            <a:spLocks/>
          </p:cNvSpPr>
          <p:nvPr/>
        </p:nvSpPr>
        <p:spPr bwMode="auto">
          <a:xfrm>
            <a:off x="4648200" y="3200400"/>
            <a:ext cx="228600" cy="762000"/>
          </a:xfrm>
          <a:custGeom>
            <a:avLst/>
            <a:gdLst>
              <a:gd name="T0" fmla="*/ 96 w 144"/>
              <a:gd name="T1" fmla="*/ 0 h 480"/>
              <a:gd name="T2" fmla="*/ 0 w 144"/>
              <a:gd name="T3" fmla="*/ 288 h 480"/>
              <a:gd name="T4" fmla="*/ 96 w 144"/>
              <a:gd name="T5" fmla="*/ 480 h 480"/>
              <a:gd name="T6" fmla="*/ 144 w 144"/>
              <a:gd name="T7" fmla="*/ 288 h 480"/>
              <a:gd name="T8" fmla="*/ 96 w 144"/>
              <a:gd name="T9" fmla="*/ 0 h 480"/>
            </a:gdLst>
            <a:ahLst/>
            <a:cxnLst>
              <a:cxn ang="0">
                <a:pos x="T0" y="T1"/>
              </a:cxn>
              <a:cxn ang="0">
                <a:pos x="T2" y="T3"/>
              </a:cxn>
              <a:cxn ang="0">
                <a:pos x="T4" y="T5"/>
              </a:cxn>
              <a:cxn ang="0">
                <a:pos x="T6" y="T7"/>
              </a:cxn>
              <a:cxn ang="0">
                <a:pos x="T8" y="T9"/>
              </a:cxn>
            </a:cxnLst>
            <a:rect l="0" t="0" r="r" b="b"/>
            <a:pathLst>
              <a:path w="144" h="480">
                <a:moveTo>
                  <a:pt x="96" y="0"/>
                </a:moveTo>
                <a:cubicBezTo>
                  <a:pt x="72" y="0"/>
                  <a:pt x="0" y="208"/>
                  <a:pt x="0" y="288"/>
                </a:cubicBezTo>
                <a:cubicBezTo>
                  <a:pt x="0" y="368"/>
                  <a:pt x="72" y="480"/>
                  <a:pt x="96" y="480"/>
                </a:cubicBezTo>
                <a:cubicBezTo>
                  <a:pt x="120" y="480"/>
                  <a:pt x="144" y="368"/>
                  <a:pt x="144" y="288"/>
                </a:cubicBezTo>
                <a:cubicBezTo>
                  <a:pt x="144" y="208"/>
                  <a:pt x="120" y="0"/>
                  <a:pt x="96" y="0"/>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4" name="Freeform 6"/>
          <p:cNvSpPr>
            <a:spLocks/>
          </p:cNvSpPr>
          <p:nvPr/>
        </p:nvSpPr>
        <p:spPr bwMode="auto">
          <a:xfrm>
            <a:off x="4711700" y="4102100"/>
            <a:ext cx="254000" cy="787400"/>
          </a:xfrm>
          <a:custGeom>
            <a:avLst/>
            <a:gdLst>
              <a:gd name="T0" fmla="*/ 56 w 160"/>
              <a:gd name="T1" fmla="*/ 8 h 496"/>
              <a:gd name="T2" fmla="*/ 8 w 160"/>
              <a:gd name="T3" fmla="*/ 392 h 496"/>
              <a:gd name="T4" fmla="*/ 104 w 160"/>
              <a:gd name="T5" fmla="*/ 488 h 496"/>
              <a:gd name="T6" fmla="*/ 152 w 160"/>
              <a:gd name="T7" fmla="*/ 344 h 496"/>
              <a:gd name="T8" fmla="*/ 56 w 160"/>
              <a:gd name="T9" fmla="*/ 8 h 496"/>
            </a:gdLst>
            <a:ahLst/>
            <a:cxnLst>
              <a:cxn ang="0">
                <a:pos x="T0" y="T1"/>
              </a:cxn>
              <a:cxn ang="0">
                <a:pos x="T2" y="T3"/>
              </a:cxn>
              <a:cxn ang="0">
                <a:pos x="T4" y="T5"/>
              </a:cxn>
              <a:cxn ang="0">
                <a:pos x="T6" y="T7"/>
              </a:cxn>
              <a:cxn ang="0">
                <a:pos x="T8" y="T9"/>
              </a:cxn>
            </a:cxnLst>
            <a:rect l="0" t="0" r="r" b="b"/>
            <a:pathLst>
              <a:path w="160" h="496">
                <a:moveTo>
                  <a:pt x="56" y="8"/>
                </a:moveTo>
                <a:cubicBezTo>
                  <a:pt x="32" y="16"/>
                  <a:pt x="0" y="312"/>
                  <a:pt x="8" y="392"/>
                </a:cubicBezTo>
                <a:cubicBezTo>
                  <a:pt x="16" y="472"/>
                  <a:pt x="80" y="496"/>
                  <a:pt x="104" y="488"/>
                </a:cubicBezTo>
                <a:cubicBezTo>
                  <a:pt x="128" y="480"/>
                  <a:pt x="160" y="416"/>
                  <a:pt x="152" y="344"/>
                </a:cubicBezTo>
                <a:cubicBezTo>
                  <a:pt x="144" y="272"/>
                  <a:pt x="80" y="0"/>
                  <a:pt x="56" y="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5" name="Freeform 7"/>
          <p:cNvSpPr>
            <a:spLocks/>
          </p:cNvSpPr>
          <p:nvPr/>
        </p:nvSpPr>
        <p:spPr bwMode="auto">
          <a:xfrm>
            <a:off x="4597400" y="5067300"/>
            <a:ext cx="355600" cy="495300"/>
          </a:xfrm>
          <a:custGeom>
            <a:avLst/>
            <a:gdLst>
              <a:gd name="T0" fmla="*/ 56 w 224"/>
              <a:gd name="T1" fmla="*/ 24 h 312"/>
              <a:gd name="T2" fmla="*/ 8 w 224"/>
              <a:gd name="T3" fmla="*/ 168 h 312"/>
              <a:gd name="T4" fmla="*/ 104 w 224"/>
              <a:gd name="T5" fmla="*/ 312 h 312"/>
              <a:gd name="T6" fmla="*/ 200 w 224"/>
              <a:gd name="T7" fmla="*/ 168 h 312"/>
              <a:gd name="T8" fmla="*/ 200 w 224"/>
              <a:gd name="T9" fmla="*/ 24 h 312"/>
              <a:gd name="T10" fmla="*/ 56 w 224"/>
              <a:gd name="T11" fmla="*/ 24 h 312"/>
            </a:gdLst>
            <a:ahLst/>
            <a:cxnLst>
              <a:cxn ang="0">
                <a:pos x="T0" y="T1"/>
              </a:cxn>
              <a:cxn ang="0">
                <a:pos x="T2" y="T3"/>
              </a:cxn>
              <a:cxn ang="0">
                <a:pos x="T4" y="T5"/>
              </a:cxn>
              <a:cxn ang="0">
                <a:pos x="T6" y="T7"/>
              </a:cxn>
              <a:cxn ang="0">
                <a:pos x="T8" y="T9"/>
              </a:cxn>
              <a:cxn ang="0">
                <a:pos x="T10" y="T11"/>
              </a:cxn>
            </a:cxnLst>
            <a:rect l="0" t="0" r="r" b="b"/>
            <a:pathLst>
              <a:path w="224" h="312">
                <a:moveTo>
                  <a:pt x="56" y="24"/>
                </a:moveTo>
                <a:cubicBezTo>
                  <a:pt x="24" y="48"/>
                  <a:pt x="0" y="120"/>
                  <a:pt x="8" y="168"/>
                </a:cubicBezTo>
                <a:cubicBezTo>
                  <a:pt x="16" y="216"/>
                  <a:pt x="72" y="312"/>
                  <a:pt x="104" y="312"/>
                </a:cubicBezTo>
                <a:cubicBezTo>
                  <a:pt x="136" y="312"/>
                  <a:pt x="184" y="216"/>
                  <a:pt x="200" y="168"/>
                </a:cubicBezTo>
                <a:cubicBezTo>
                  <a:pt x="216" y="120"/>
                  <a:pt x="224" y="48"/>
                  <a:pt x="200" y="24"/>
                </a:cubicBezTo>
                <a:cubicBezTo>
                  <a:pt x="176" y="0"/>
                  <a:pt x="88" y="0"/>
                  <a:pt x="56" y="24"/>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2" name="Freeform 14"/>
          <p:cNvSpPr>
            <a:spLocks/>
          </p:cNvSpPr>
          <p:nvPr/>
        </p:nvSpPr>
        <p:spPr bwMode="auto">
          <a:xfrm>
            <a:off x="3949700" y="292100"/>
            <a:ext cx="1397000" cy="1778000"/>
          </a:xfrm>
          <a:custGeom>
            <a:avLst/>
            <a:gdLst>
              <a:gd name="T0" fmla="*/ 440 w 880"/>
              <a:gd name="T1" fmla="*/ 488 h 1120"/>
              <a:gd name="T2" fmla="*/ 248 w 880"/>
              <a:gd name="T3" fmla="*/ 440 h 1120"/>
              <a:gd name="T4" fmla="*/ 104 w 880"/>
              <a:gd name="T5" fmla="*/ 344 h 1120"/>
              <a:gd name="T6" fmla="*/ 56 w 880"/>
              <a:gd name="T7" fmla="*/ 104 h 1120"/>
              <a:gd name="T8" fmla="*/ 8 w 880"/>
              <a:gd name="T9" fmla="*/ 152 h 1120"/>
              <a:gd name="T10" fmla="*/ 8 w 880"/>
              <a:gd name="T11" fmla="*/ 296 h 1120"/>
              <a:gd name="T12" fmla="*/ 56 w 880"/>
              <a:gd name="T13" fmla="*/ 488 h 1120"/>
              <a:gd name="T14" fmla="*/ 200 w 880"/>
              <a:gd name="T15" fmla="*/ 632 h 1120"/>
              <a:gd name="T16" fmla="*/ 200 w 880"/>
              <a:gd name="T17" fmla="*/ 776 h 1120"/>
              <a:gd name="T18" fmla="*/ 200 w 880"/>
              <a:gd name="T19" fmla="*/ 872 h 1120"/>
              <a:gd name="T20" fmla="*/ 200 w 880"/>
              <a:gd name="T21" fmla="*/ 1016 h 1120"/>
              <a:gd name="T22" fmla="*/ 248 w 880"/>
              <a:gd name="T23" fmla="*/ 1112 h 1120"/>
              <a:gd name="T24" fmla="*/ 344 w 880"/>
              <a:gd name="T25" fmla="*/ 968 h 1120"/>
              <a:gd name="T26" fmla="*/ 488 w 880"/>
              <a:gd name="T27" fmla="*/ 872 h 1120"/>
              <a:gd name="T28" fmla="*/ 632 w 880"/>
              <a:gd name="T29" fmla="*/ 1016 h 1120"/>
              <a:gd name="T30" fmla="*/ 728 w 880"/>
              <a:gd name="T31" fmla="*/ 1112 h 1120"/>
              <a:gd name="T32" fmla="*/ 728 w 880"/>
              <a:gd name="T33" fmla="*/ 1016 h 1120"/>
              <a:gd name="T34" fmla="*/ 728 w 880"/>
              <a:gd name="T35" fmla="*/ 824 h 1120"/>
              <a:gd name="T36" fmla="*/ 680 w 880"/>
              <a:gd name="T37" fmla="*/ 728 h 1120"/>
              <a:gd name="T38" fmla="*/ 728 w 880"/>
              <a:gd name="T39" fmla="*/ 536 h 1120"/>
              <a:gd name="T40" fmla="*/ 824 w 880"/>
              <a:gd name="T41" fmla="*/ 440 h 1120"/>
              <a:gd name="T42" fmla="*/ 872 w 880"/>
              <a:gd name="T43" fmla="*/ 200 h 1120"/>
              <a:gd name="T44" fmla="*/ 776 w 880"/>
              <a:gd name="T45" fmla="*/ 8 h 1120"/>
              <a:gd name="T46" fmla="*/ 776 w 880"/>
              <a:gd name="T47" fmla="*/ 152 h 1120"/>
              <a:gd name="T48" fmla="*/ 776 w 880"/>
              <a:gd name="T49" fmla="*/ 296 h 1120"/>
              <a:gd name="T50" fmla="*/ 680 w 880"/>
              <a:gd name="T51" fmla="*/ 440 h 1120"/>
              <a:gd name="T52" fmla="*/ 440 w 880"/>
              <a:gd name="T53" fmla="*/ 488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0" h="1120">
                <a:moveTo>
                  <a:pt x="440" y="488"/>
                </a:moveTo>
                <a:cubicBezTo>
                  <a:pt x="368" y="488"/>
                  <a:pt x="304" y="464"/>
                  <a:pt x="248" y="440"/>
                </a:cubicBezTo>
                <a:cubicBezTo>
                  <a:pt x="192" y="416"/>
                  <a:pt x="136" y="400"/>
                  <a:pt x="104" y="344"/>
                </a:cubicBezTo>
                <a:cubicBezTo>
                  <a:pt x="72" y="288"/>
                  <a:pt x="72" y="136"/>
                  <a:pt x="56" y="104"/>
                </a:cubicBezTo>
                <a:cubicBezTo>
                  <a:pt x="40" y="72"/>
                  <a:pt x="16" y="120"/>
                  <a:pt x="8" y="152"/>
                </a:cubicBezTo>
                <a:cubicBezTo>
                  <a:pt x="0" y="184"/>
                  <a:pt x="0" y="240"/>
                  <a:pt x="8" y="296"/>
                </a:cubicBezTo>
                <a:cubicBezTo>
                  <a:pt x="16" y="352"/>
                  <a:pt x="24" y="432"/>
                  <a:pt x="56" y="488"/>
                </a:cubicBezTo>
                <a:cubicBezTo>
                  <a:pt x="88" y="544"/>
                  <a:pt x="176" y="584"/>
                  <a:pt x="200" y="632"/>
                </a:cubicBezTo>
                <a:cubicBezTo>
                  <a:pt x="224" y="680"/>
                  <a:pt x="200" y="736"/>
                  <a:pt x="200" y="776"/>
                </a:cubicBezTo>
                <a:cubicBezTo>
                  <a:pt x="200" y="816"/>
                  <a:pt x="200" y="832"/>
                  <a:pt x="200" y="872"/>
                </a:cubicBezTo>
                <a:cubicBezTo>
                  <a:pt x="200" y="912"/>
                  <a:pt x="192" y="976"/>
                  <a:pt x="200" y="1016"/>
                </a:cubicBezTo>
                <a:cubicBezTo>
                  <a:pt x="208" y="1056"/>
                  <a:pt x="224" y="1120"/>
                  <a:pt x="248" y="1112"/>
                </a:cubicBezTo>
                <a:cubicBezTo>
                  <a:pt x="272" y="1104"/>
                  <a:pt x="304" y="1008"/>
                  <a:pt x="344" y="968"/>
                </a:cubicBezTo>
                <a:cubicBezTo>
                  <a:pt x="384" y="928"/>
                  <a:pt x="440" y="864"/>
                  <a:pt x="488" y="872"/>
                </a:cubicBezTo>
                <a:cubicBezTo>
                  <a:pt x="536" y="880"/>
                  <a:pt x="592" y="976"/>
                  <a:pt x="632" y="1016"/>
                </a:cubicBezTo>
                <a:cubicBezTo>
                  <a:pt x="672" y="1056"/>
                  <a:pt x="712" y="1112"/>
                  <a:pt x="728" y="1112"/>
                </a:cubicBezTo>
                <a:cubicBezTo>
                  <a:pt x="744" y="1112"/>
                  <a:pt x="728" y="1064"/>
                  <a:pt x="728" y="1016"/>
                </a:cubicBezTo>
                <a:cubicBezTo>
                  <a:pt x="728" y="968"/>
                  <a:pt x="736" y="872"/>
                  <a:pt x="728" y="824"/>
                </a:cubicBezTo>
                <a:cubicBezTo>
                  <a:pt x="720" y="776"/>
                  <a:pt x="680" y="776"/>
                  <a:pt x="680" y="728"/>
                </a:cubicBezTo>
                <a:cubicBezTo>
                  <a:pt x="680" y="680"/>
                  <a:pt x="704" y="584"/>
                  <a:pt x="728" y="536"/>
                </a:cubicBezTo>
                <a:cubicBezTo>
                  <a:pt x="752" y="488"/>
                  <a:pt x="800" y="496"/>
                  <a:pt x="824" y="440"/>
                </a:cubicBezTo>
                <a:cubicBezTo>
                  <a:pt x="848" y="384"/>
                  <a:pt x="880" y="272"/>
                  <a:pt x="872" y="200"/>
                </a:cubicBezTo>
                <a:cubicBezTo>
                  <a:pt x="864" y="128"/>
                  <a:pt x="792" y="16"/>
                  <a:pt x="776" y="8"/>
                </a:cubicBezTo>
                <a:cubicBezTo>
                  <a:pt x="760" y="0"/>
                  <a:pt x="776" y="104"/>
                  <a:pt x="776" y="152"/>
                </a:cubicBezTo>
                <a:cubicBezTo>
                  <a:pt x="776" y="200"/>
                  <a:pt x="792" y="248"/>
                  <a:pt x="776" y="296"/>
                </a:cubicBezTo>
                <a:cubicBezTo>
                  <a:pt x="760" y="344"/>
                  <a:pt x="736" y="408"/>
                  <a:pt x="680" y="440"/>
                </a:cubicBezTo>
                <a:cubicBezTo>
                  <a:pt x="624" y="472"/>
                  <a:pt x="512" y="488"/>
                  <a:pt x="440" y="48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3" name="Freeform 15"/>
          <p:cNvSpPr>
            <a:spLocks/>
          </p:cNvSpPr>
          <p:nvPr/>
        </p:nvSpPr>
        <p:spPr bwMode="auto">
          <a:xfrm>
            <a:off x="4000500" y="1485900"/>
            <a:ext cx="1409700" cy="1778000"/>
          </a:xfrm>
          <a:custGeom>
            <a:avLst/>
            <a:gdLst>
              <a:gd name="T0" fmla="*/ 456 w 888"/>
              <a:gd name="T1" fmla="*/ 408 h 1120"/>
              <a:gd name="T2" fmla="*/ 312 w 888"/>
              <a:gd name="T3" fmla="*/ 360 h 1120"/>
              <a:gd name="T4" fmla="*/ 216 w 888"/>
              <a:gd name="T5" fmla="*/ 216 h 1120"/>
              <a:gd name="T6" fmla="*/ 120 w 888"/>
              <a:gd name="T7" fmla="*/ 24 h 1120"/>
              <a:gd name="T8" fmla="*/ 24 w 888"/>
              <a:gd name="T9" fmla="*/ 72 h 1120"/>
              <a:gd name="T10" fmla="*/ 24 w 888"/>
              <a:gd name="T11" fmla="*/ 168 h 1120"/>
              <a:gd name="T12" fmla="*/ 24 w 888"/>
              <a:gd name="T13" fmla="*/ 360 h 1120"/>
              <a:gd name="T14" fmla="*/ 168 w 888"/>
              <a:gd name="T15" fmla="*/ 504 h 1120"/>
              <a:gd name="T16" fmla="*/ 216 w 888"/>
              <a:gd name="T17" fmla="*/ 600 h 1120"/>
              <a:gd name="T18" fmla="*/ 216 w 888"/>
              <a:gd name="T19" fmla="*/ 696 h 1120"/>
              <a:gd name="T20" fmla="*/ 168 w 888"/>
              <a:gd name="T21" fmla="*/ 744 h 1120"/>
              <a:gd name="T22" fmla="*/ 168 w 888"/>
              <a:gd name="T23" fmla="*/ 888 h 1120"/>
              <a:gd name="T24" fmla="*/ 168 w 888"/>
              <a:gd name="T25" fmla="*/ 1032 h 1120"/>
              <a:gd name="T26" fmla="*/ 216 w 888"/>
              <a:gd name="T27" fmla="*/ 1080 h 1120"/>
              <a:gd name="T28" fmla="*/ 312 w 888"/>
              <a:gd name="T29" fmla="*/ 1032 h 1120"/>
              <a:gd name="T30" fmla="*/ 408 w 888"/>
              <a:gd name="T31" fmla="*/ 888 h 1120"/>
              <a:gd name="T32" fmla="*/ 456 w 888"/>
              <a:gd name="T33" fmla="*/ 744 h 1120"/>
              <a:gd name="T34" fmla="*/ 600 w 888"/>
              <a:gd name="T35" fmla="*/ 936 h 1120"/>
              <a:gd name="T36" fmla="*/ 696 w 888"/>
              <a:gd name="T37" fmla="*/ 1032 h 1120"/>
              <a:gd name="T38" fmla="*/ 744 w 888"/>
              <a:gd name="T39" fmla="*/ 1080 h 1120"/>
              <a:gd name="T40" fmla="*/ 744 w 888"/>
              <a:gd name="T41" fmla="*/ 792 h 1120"/>
              <a:gd name="T42" fmla="*/ 744 w 888"/>
              <a:gd name="T43" fmla="*/ 648 h 1120"/>
              <a:gd name="T44" fmla="*/ 744 w 888"/>
              <a:gd name="T45" fmla="*/ 600 h 1120"/>
              <a:gd name="T46" fmla="*/ 792 w 888"/>
              <a:gd name="T47" fmla="*/ 456 h 1120"/>
              <a:gd name="T48" fmla="*/ 840 w 888"/>
              <a:gd name="T49" fmla="*/ 408 h 1120"/>
              <a:gd name="T50" fmla="*/ 888 w 888"/>
              <a:gd name="T51" fmla="*/ 264 h 1120"/>
              <a:gd name="T52" fmla="*/ 840 w 888"/>
              <a:gd name="T53" fmla="*/ 120 h 1120"/>
              <a:gd name="T54" fmla="*/ 744 w 888"/>
              <a:gd name="T55" fmla="*/ 24 h 1120"/>
              <a:gd name="T56" fmla="*/ 648 w 888"/>
              <a:gd name="T57" fmla="*/ 264 h 1120"/>
              <a:gd name="T58" fmla="*/ 456 w 888"/>
              <a:gd name="T59" fmla="*/ 408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8" h="1120">
                <a:moveTo>
                  <a:pt x="456" y="408"/>
                </a:moveTo>
                <a:cubicBezTo>
                  <a:pt x="400" y="424"/>
                  <a:pt x="352" y="392"/>
                  <a:pt x="312" y="360"/>
                </a:cubicBezTo>
                <a:cubicBezTo>
                  <a:pt x="272" y="328"/>
                  <a:pt x="248" y="272"/>
                  <a:pt x="216" y="216"/>
                </a:cubicBezTo>
                <a:cubicBezTo>
                  <a:pt x="184" y="160"/>
                  <a:pt x="152" y="48"/>
                  <a:pt x="120" y="24"/>
                </a:cubicBezTo>
                <a:cubicBezTo>
                  <a:pt x="88" y="0"/>
                  <a:pt x="40" y="48"/>
                  <a:pt x="24" y="72"/>
                </a:cubicBezTo>
                <a:cubicBezTo>
                  <a:pt x="8" y="96"/>
                  <a:pt x="24" y="120"/>
                  <a:pt x="24" y="168"/>
                </a:cubicBezTo>
                <a:cubicBezTo>
                  <a:pt x="24" y="216"/>
                  <a:pt x="0" y="304"/>
                  <a:pt x="24" y="360"/>
                </a:cubicBezTo>
                <a:cubicBezTo>
                  <a:pt x="48" y="416"/>
                  <a:pt x="136" y="464"/>
                  <a:pt x="168" y="504"/>
                </a:cubicBezTo>
                <a:cubicBezTo>
                  <a:pt x="200" y="544"/>
                  <a:pt x="208" y="568"/>
                  <a:pt x="216" y="600"/>
                </a:cubicBezTo>
                <a:cubicBezTo>
                  <a:pt x="224" y="632"/>
                  <a:pt x="224" y="672"/>
                  <a:pt x="216" y="696"/>
                </a:cubicBezTo>
                <a:cubicBezTo>
                  <a:pt x="208" y="720"/>
                  <a:pt x="176" y="712"/>
                  <a:pt x="168" y="744"/>
                </a:cubicBezTo>
                <a:cubicBezTo>
                  <a:pt x="160" y="776"/>
                  <a:pt x="168" y="840"/>
                  <a:pt x="168" y="888"/>
                </a:cubicBezTo>
                <a:cubicBezTo>
                  <a:pt x="168" y="936"/>
                  <a:pt x="160" y="1000"/>
                  <a:pt x="168" y="1032"/>
                </a:cubicBezTo>
                <a:cubicBezTo>
                  <a:pt x="176" y="1064"/>
                  <a:pt x="192" y="1080"/>
                  <a:pt x="216" y="1080"/>
                </a:cubicBezTo>
                <a:cubicBezTo>
                  <a:pt x="240" y="1080"/>
                  <a:pt x="280" y="1064"/>
                  <a:pt x="312" y="1032"/>
                </a:cubicBezTo>
                <a:cubicBezTo>
                  <a:pt x="344" y="1000"/>
                  <a:pt x="384" y="936"/>
                  <a:pt x="408" y="888"/>
                </a:cubicBezTo>
                <a:cubicBezTo>
                  <a:pt x="432" y="840"/>
                  <a:pt x="424" y="736"/>
                  <a:pt x="456" y="744"/>
                </a:cubicBezTo>
                <a:cubicBezTo>
                  <a:pt x="488" y="752"/>
                  <a:pt x="560" y="888"/>
                  <a:pt x="600" y="936"/>
                </a:cubicBezTo>
                <a:cubicBezTo>
                  <a:pt x="640" y="984"/>
                  <a:pt x="672" y="1008"/>
                  <a:pt x="696" y="1032"/>
                </a:cubicBezTo>
                <a:cubicBezTo>
                  <a:pt x="720" y="1056"/>
                  <a:pt x="736" y="1120"/>
                  <a:pt x="744" y="1080"/>
                </a:cubicBezTo>
                <a:cubicBezTo>
                  <a:pt x="752" y="1040"/>
                  <a:pt x="744" y="864"/>
                  <a:pt x="744" y="792"/>
                </a:cubicBezTo>
                <a:cubicBezTo>
                  <a:pt x="744" y="720"/>
                  <a:pt x="744" y="680"/>
                  <a:pt x="744" y="648"/>
                </a:cubicBezTo>
                <a:cubicBezTo>
                  <a:pt x="744" y="616"/>
                  <a:pt x="736" y="632"/>
                  <a:pt x="744" y="600"/>
                </a:cubicBezTo>
                <a:cubicBezTo>
                  <a:pt x="752" y="568"/>
                  <a:pt x="776" y="488"/>
                  <a:pt x="792" y="456"/>
                </a:cubicBezTo>
                <a:cubicBezTo>
                  <a:pt x="808" y="424"/>
                  <a:pt x="824" y="440"/>
                  <a:pt x="840" y="408"/>
                </a:cubicBezTo>
                <a:cubicBezTo>
                  <a:pt x="856" y="376"/>
                  <a:pt x="888" y="312"/>
                  <a:pt x="888" y="264"/>
                </a:cubicBezTo>
                <a:cubicBezTo>
                  <a:pt x="888" y="216"/>
                  <a:pt x="864" y="160"/>
                  <a:pt x="840" y="120"/>
                </a:cubicBezTo>
                <a:cubicBezTo>
                  <a:pt x="816" y="80"/>
                  <a:pt x="776" y="0"/>
                  <a:pt x="744" y="24"/>
                </a:cubicBezTo>
                <a:cubicBezTo>
                  <a:pt x="712" y="48"/>
                  <a:pt x="696" y="200"/>
                  <a:pt x="648" y="264"/>
                </a:cubicBezTo>
                <a:cubicBezTo>
                  <a:pt x="600" y="328"/>
                  <a:pt x="512" y="392"/>
                  <a:pt x="456" y="40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4" name="Line 16"/>
          <p:cNvSpPr>
            <a:spLocks noChangeShapeType="1"/>
          </p:cNvSpPr>
          <p:nvPr/>
        </p:nvSpPr>
        <p:spPr bwMode="auto">
          <a:xfrm>
            <a:off x="5168900" y="1600200"/>
            <a:ext cx="0" cy="381000"/>
          </a:xfrm>
          <a:prstGeom prst="line">
            <a:avLst/>
          </a:prstGeom>
          <a:noFill/>
          <a:ln w="190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5" name="Line 17"/>
          <p:cNvSpPr>
            <a:spLocks noChangeShapeType="1"/>
          </p:cNvSpPr>
          <p:nvPr/>
        </p:nvSpPr>
        <p:spPr bwMode="auto">
          <a:xfrm>
            <a:off x="4191000" y="1524000"/>
            <a:ext cx="0" cy="457200"/>
          </a:xfrm>
          <a:prstGeom prst="line">
            <a:avLst/>
          </a:prstGeom>
          <a:noFill/>
          <a:ln w="190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6" name="Freeform 18"/>
          <p:cNvSpPr>
            <a:spLocks/>
          </p:cNvSpPr>
          <p:nvPr/>
        </p:nvSpPr>
        <p:spPr bwMode="auto">
          <a:xfrm>
            <a:off x="4013200" y="2578100"/>
            <a:ext cx="1473200" cy="1625600"/>
          </a:xfrm>
          <a:custGeom>
            <a:avLst/>
            <a:gdLst>
              <a:gd name="T0" fmla="*/ 496 w 928"/>
              <a:gd name="T1" fmla="*/ 344 h 1024"/>
              <a:gd name="T2" fmla="*/ 304 w 928"/>
              <a:gd name="T3" fmla="*/ 392 h 1024"/>
              <a:gd name="T4" fmla="*/ 208 w 928"/>
              <a:gd name="T5" fmla="*/ 248 h 1024"/>
              <a:gd name="T6" fmla="*/ 208 w 928"/>
              <a:gd name="T7" fmla="*/ 104 h 1024"/>
              <a:gd name="T8" fmla="*/ 160 w 928"/>
              <a:gd name="T9" fmla="*/ 8 h 1024"/>
              <a:gd name="T10" fmla="*/ 16 w 928"/>
              <a:gd name="T11" fmla="*/ 152 h 1024"/>
              <a:gd name="T12" fmla="*/ 64 w 928"/>
              <a:gd name="T13" fmla="*/ 248 h 1024"/>
              <a:gd name="T14" fmla="*/ 16 w 928"/>
              <a:gd name="T15" fmla="*/ 344 h 1024"/>
              <a:gd name="T16" fmla="*/ 112 w 928"/>
              <a:gd name="T17" fmla="*/ 440 h 1024"/>
              <a:gd name="T18" fmla="*/ 160 w 928"/>
              <a:gd name="T19" fmla="*/ 488 h 1024"/>
              <a:gd name="T20" fmla="*/ 160 w 928"/>
              <a:gd name="T21" fmla="*/ 584 h 1024"/>
              <a:gd name="T22" fmla="*/ 112 w 928"/>
              <a:gd name="T23" fmla="*/ 680 h 1024"/>
              <a:gd name="T24" fmla="*/ 112 w 928"/>
              <a:gd name="T25" fmla="*/ 776 h 1024"/>
              <a:gd name="T26" fmla="*/ 112 w 928"/>
              <a:gd name="T27" fmla="*/ 968 h 1024"/>
              <a:gd name="T28" fmla="*/ 208 w 928"/>
              <a:gd name="T29" fmla="*/ 1016 h 1024"/>
              <a:gd name="T30" fmla="*/ 304 w 928"/>
              <a:gd name="T31" fmla="*/ 920 h 1024"/>
              <a:gd name="T32" fmla="*/ 448 w 928"/>
              <a:gd name="T33" fmla="*/ 728 h 1024"/>
              <a:gd name="T34" fmla="*/ 544 w 928"/>
              <a:gd name="T35" fmla="*/ 728 h 1024"/>
              <a:gd name="T36" fmla="*/ 640 w 928"/>
              <a:gd name="T37" fmla="*/ 824 h 1024"/>
              <a:gd name="T38" fmla="*/ 688 w 928"/>
              <a:gd name="T39" fmla="*/ 968 h 1024"/>
              <a:gd name="T40" fmla="*/ 784 w 928"/>
              <a:gd name="T41" fmla="*/ 1016 h 1024"/>
              <a:gd name="T42" fmla="*/ 832 w 928"/>
              <a:gd name="T43" fmla="*/ 920 h 1024"/>
              <a:gd name="T44" fmla="*/ 832 w 928"/>
              <a:gd name="T45" fmla="*/ 776 h 1024"/>
              <a:gd name="T46" fmla="*/ 832 w 928"/>
              <a:gd name="T47" fmla="*/ 680 h 1024"/>
              <a:gd name="T48" fmla="*/ 784 w 928"/>
              <a:gd name="T49" fmla="*/ 584 h 1024"/>
              <a:gd name="T50" fmla="*/ 784 w 928"/>
              <a:gd name="T51" fmla="*/ 440 h 1024"/>
              <a:gd name="T52" fmla="*/ 880 w 928"/>
              <a:gd name="T53" fmla="*/ 392 h 1024"/>
              <a:gd name="T54" fmla="*/ 928 w 928"/>
              <a:gd name="T55" fmla="*/ 248 h 1024"/>
              <a:gd name="T56" fmla="*/ 880 w 928"/>
              <a:gd name="T57" fmla="*/ 104 h 1024"/>
              <a:gd name="T58" fmla="*/ 784 w 928"/>
              <a:gd name="T59" fmla="*/ 8 h 1024"/>
              <a:gd name="T60" fmla="*/ 688 w 928"/>
              <a:gd name="T61" fmla="*/ 152 h 1024"/>
              <a:gd name="T62" fmla="*/ 592 w 928"/>
              <a:gd name="T63" fmla="*/ 392 h 1024"/>
              <a:gd name="T64" fmla="*/ 496 w 928"/>
              <a:gd name="T65" fmla="*/ 34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8" h="1024">
                <a:moveTo>
                  <a:pt x="496" y="344"/>
                </a:moveTo>
                <a:cubicBezTo>
                  <a:pt x="448" y="344"/>
                  <a:pt x="352" y="408"/>
                  <a:pt x="304" y="392"/>
                </a:cubicBezTo>
                <a:cubicBezTo>
                  <a:pt x="256" y="376"/>
                  <a:pt x="224" y="296"/>
                  <a:pt x="208" y="248"/>
                </a:cubicBezTo>
                <a:cubicBezTo>
                  <a:pt x="192" y="200"/>
                  <a:pt x="216" y="144"/>
                  <a:pt x="208" y="104"/>
                </a:cubicBezTo>
                <a:cubicBezTo>
                  <a:pt x="200" y="64"/>
                  <a:pt x="192" y="0"/>
                  <a:pt x="160" y="8"/>
                </a:cubicBezTo>
                <a:cubicBezTo>
                  <a:pt x="128" y="16"/>
                  <a:pt x="32" y="112"/>
                  <a:pt x="16" y="152"/>
                </a:cubicBezTo>
                <a:cubicBezTo>
                  <a:pt x="0" y="192"/>
                  <a:pt x="64" y="216"/>
                  <a:pt x="64" y="248"/>
                </a:cubicBezTo>
                <a:cubicBezTo>
                  <a:pt x="64" y="280"/>
                  <a:pt x="8" y="312"/>
                  <a:pt x="16" y="344"/>
                </a:cubicBezTo>
                <a:cubicBezTo>
                  <a:pt x="24" y="376"/>
                  <a:pt x="88" y="416"/>
                  <a:pt x="112" y="440"/>
                </a:cubicBezTo>
                <a:cubicBezTo>
                  <a:pt x="136" y="464"/>
                  <a:pt x="152" y="464"/>
                  <a:pt x="160" y="488"/>
                </a:cubicBezTo>
                <a:cubicBezTo>
                  <a:pt x="168" y="512"/>
                  <a:pt x="168" y="552"/>
                  <a:pt x="160" y="584"/>
                </a:cubicBezTo>
                <a:cubicBezTo>
                  <a:pt x="152" y="616"/>
                  <a:pt x="120" y="648"/>
                  <a:pt x="112" y="680"/>
                </a:cubicBezTo>
                <a:cubicBezTo>
                  <a:pt x="104" y="712"/>
                  <a:pt x="112" y="728"/>
                  <a:pt x="112" y="776"/>
                </a:cubicBezTo>
                <a:cubicBezTo>
                  <a:pt x="112" y="824"/>
                  <a:pt x="96" y="928"/>
                  <a:pt x="112" y="968"/>
                </a:cubicBezTo>
                <a:cubicBezTo>
                  <a:pt x="128" y="1008"/>
                  <a:pt x="176" y="1024"/>
                  <a:pt x="208" y="1016"/>
                </a:cubicBezTo>
                <a:cubicBezTo>
                  <a:pt x="240" y="1008"/>
                  <a:pt x="264" y="968"/>
                  <a:pt x="304" y="920"/>
                </a:cubicBezTo>
                <a:cubicBezTo>
                  <a:pt x="344" y="872"/>
                  <a:pt x="408" y="760"/>
                  <a:pt x="448" y="728"/>
                </a:cubicBezTo>
                <a:cubicBezTo>
                  <a:pt x="488" y="696"/>
                  <a:pt x="512" y="712"/>
                  <a:pt x="544" y="728"/>
                </a:cubicBezTo>
                <a:cubicBezTo>
                  <a:pt x="576" y="744"/>
                  <a:pt x="616" y="784"/>
                  <a:pt x="640" y="824"/>
                </a:cubicBezTo>
                <a:cubicBezTo>
                  <a:pt x="664" y="864"/>
                  <a:pt x="664" y="936"/>
                  <a:pt x="688" y="968"/>
                </a:cubicBezTo>
                <a:cubicBezTo>
                  <a:pt x="712" y="1000"/>
                  <a:pt x="760" y="1024"/>
                  <a:pt x="784" y="1016"/>
                </a:cubicBezTo>
                <a:cubicBezTo>
                  <a:pt x="808" y="1008"/>
                  <a:pt x="824" y="960"/>
                  <a:pt x="832" y="920"/>
                </a:cubicBezTo>
                <a:cubicBezTo>
                  <a:pt x="840" y="880"/>
                  <a:pt x="832" y="816"/>
                  <a:pt x="832" y="776"/>
                </a:cubicBezTo>
                <a:cubicBezTo>
                  <a:pt x="832" y="736"/>
                  <a:pt x="840" y="712"/>
                  <a:pt x="832" y="680"/>
                </a:cubicBezTo>
                <a:cubicBezTo>
                  <a:pt x="824" y="648"/>
                  <a:pt x="792" y="624"/>
                  <a:pt x="784" y="584"/>
                </a:cubicBezTo>
                <a:cubicBezTo>
                  <a:pt x="776" y="544"/>
                  <a:pt x="768" y="472"/>
                  <a:pt x="784" y="440"/>
                </a:cubicBezTo>
                <a:cubicBezTo>
                  <a:pt x="800" y="408"/>
                  <a:pt x="856" y="424"/>
                  <a:pt x="880" y="392"/>
                </a:cubicBezTo>
                <a:cubicBezTo>
                  <a:pt x="904" y="360"/>
                  <a:pt x="928" y="296"/>
                  <a:pt x="928" y="248"/>
                </a:cubicBezTo>
                <a:cubicBezTo>
                  <a:pt x="928" y="200"/>
                  <a:pt x="904" y="144"/>
                  <a:pt x="880" y="104"/>
                </a:cubicBezTo>
                <a:cubicBezTo>
                  <a:pt x="856" y="64"/>
                  <a:pt x="816" y="0"/>
                  <a:pt x="784" y="8"/>
                </a:cubicBezTo>
                <a:cubicBezTo>
                  <a:pt x="752" y="16"/>
                  <a:pt x="720" y="88"/>
                  <a:pt x="688" y="152"/>
                </a:cubicBezTo>
                <a:cubicBezTo>
                  <a:pt x="656" y="216"/>
                  <a:pt x="624" y="360"/>
                  <a:pt x="592" y="392"/>
                </a:cubicBezTo>
                <a:cubicBezTo>
                  <a:pt x="560" y="424"/>
                  <a:pt x="544" y="344"/>
                  <a:pt x="496" y="344"/>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7" name="Line 19"/>
          <p:cNvSpPr>
            <a:spLocks noChangeShapeType="1"/>
          </p:cNvSpPr>
          <p:nvPr/>
        </p:nvSpPr>
        <p:spPr bwMode="auto">
          <a:xfrm>
            <a:off x="5257800" y="2590800"/>
            <a:ext cx="0" cy="457200"/>
          </a:xfrm>
          <a:prstGeom prst="line">
            <a:avLst/>
          </a:prstGeom>
          <a:noFill/>
          <a:ln w="190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8" name="Freeform 20"/>
          <p:cNvSpPr>
            <a:spLocks/>
          </p:cNvSpPr>
          <p:nvPr/>
        </p:nvSpPr>
        <p:spPr bwMode="auto">
          <a:xfrm>
            <a:off x="4178300" y="2590800"/>
            <a:ext cx="88900" cy="533400"/>
          </a:xfrm>
          <a:custGeom>
            <a:avLst/>
            <a:gdLst>
              <a:gd name="T0" fmla="*/ 56 w 56"/>
              <a:gd name="T1" fmla="*/ 0 h 336"/>
              <a:gd name="T2" fmla="*/ 8 w 56"/>
              <a:gd name="T3" fmla="*/ 48 h 336"/>
              <a:gd name="T4" fmla="*/ 8 w 56"/>
              <a:gd name="T5" fmla="*/ 240 h 336"/>
              <a:gd name="T6" fmla="*/ 8 w 56"/>
              <a:gd name="T7" fmla="*/ 336 h 336"/>
            </a:gdLst>
            <a:ahLst/>
            <a:cxnLst>
              <a:cxn ang="0">
                <a:pos x="T0" y="T1"/>
              </a:cxn>
              <a:cxn ang="0">
                <a:pos x="T2" y="T3"/>
              </a:cxn>
              <a:cxn ang="0">
                <a:pos x="T4" y="T5"/>
              </a:cxn>
              <a:cxn ang="0">
                <a:pos x="T6" y="T7"/>
              </a:cxn>
            </a:cxnLst>
            <a:rect l="0" t="0" r="r" b="b"/>
            <a:pathLst>
              <a:path w="56" h="336">
                <a:moveTo>
                  <a:pt x="56" y="0"/>
                </a:moveTo>
                <a:cubicBezTo>
                  <a:pt x="36" y="4"/>
                  <a:pt x="16" y="8"/>
                  <a:pt x="8" y="48"/>
                </a:cubicBezTo>
                <a:cubicBezTo>
                  <a:pt x="0" y="88"/>
                  <a:pt x="8" y="192"/>
                  <a:pt x="8" y="240"/>
                </a:cubicBezTo>
                <a:cubicBezTo>
                  <a:pt x="8" y="288"/>
                  <a:pt x="8" y="312"/>
                  <a:pt x="8"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9" name="Freeform 21"/>
          <p:cNvSpPr>
            <a:spLocks/>
          </p:cNvSpPr>
          <p:nvPr/>
        </p:nvSpPr>
        <p:spPr bwMode="auto">
          <a:xfrm>
            <a:off x="3860800" y="3644900"/>
            <a:ext cx="1930400" cy="1714500"/>
          </a:xfrm>
          <a:custGeom>
            <a:avLst/>
            <a:gdLst>
              <a:gd name="T0" fmla="*/ 592 w 1216"/>
              <a:gd name="T1" fmla="*/ 344 h 1080"/>
              <a:gd name="T2" fmla="*/ 448 w 1216"/>
              <a:gd name="T3" fmla="*/ 296 h 1080"/>
              <a:gd name="T4" fmla="*/ 352 w 1216"/>
              <a:gd name="T5" fmla="*/ 200 h 1080"/>
              <a:gd name="T6" fmla="*/ 304 w 1216"/>
              <a:gd name="T7" fmla="*/ 56 h 1080"/>
              <a:gd name="T8" fmla="*/ 208 w 1216"/>
              <a:gd name="T9" fmla="*/ 8 h 1080"/>
              <a:gd name="T10" fmla="*/ 112 w 1216"/>
              <a:gd name="T11" fmla="*/ 104 h 1080"/>
              <a:gd name="T12" fmla="*/ 64 w 1216"/>
              <a:gd name="T13" fmla="*/ 200 h 1080"/>
              <a:gd name="T14" fmla="*/ 112 w 1216"/>
              <a:gd name="T15" fmla="*/ 296 h 1080"/>
              <a:gd name="T16" fmla="*/ 160 w 1216"/>
              <a:gd name="T17" fmla="*/ 440 h 1080"/>
              <a:gd name="T18" fmla="*/ 160 w 1216"/>
              <a:gd name="T19" fmla="*/ 584 h 1080"/>
              <a:gd name="T20" fmla="*/ 112 w 1216"/>
              <a:gd name="T21" fmla="*/ 632 h 1080"/>
              <a:gd name="T22" fmla="*/ 16 w 1216"/>
              <a:gd name="T23" fmla="*/ 728 h 1080"/>
              <a:gd name="T24" fmla="*/ 16 w 1216"/>
              <a:gd name="T25" fmla="*/ 872 h 1080"/>
              <a:gd name="T26" fmla="*/ 112 w 1216"/>
              <a:gd name="T27" fmla="*/ 968 h 1080"/>
              <a:gd name="T28" fmla="*/ 256 w 1216"/>
              <a:gd name="T29" fmla="*/ 1016 h 1080"/>
              <a:gd name="T30" fmla="*/ 304 w 1216"/>
              <a:gd name="T31" fmla="*/ 920 h 1080"/>
              <a:gd name="T32" fmla="*/ 304 w 1216"/>
              <a:gd name="T33" fmla="*/ 824 h 1080"/>
              <a:gd name="T34" fmla="*/ 400 w 1216"/>
              <a:gd name="T35" fmla="*/ 728 h 1080"/>
              <a:gd name="T36" fmla="*/ 544 w 1216"/>
              <a:gd name="T37" fmla="*/ 632 h 1080"/>
              <a:gd name="T38" fmla="*/ 592 w 1216"/>
              <a:gd name="T39" fmla="*/ 632 h 1080"/>
              <a:gd name="T40" fmla="*/ 688 w 1216"/>
              <a:gd name="T41" fmla="*/ 632 h 1080"/>
              <a:gd name="T42" fmla="*/ 784 w 1216"/>
              <a:gd name="T43" fmla="*/ 728 h 1080"/>
              <a:gd name="T44" fmla="*/ 880 w 1216"/>
              <a:gd name="T45" fmla="*/ 776 h 1080"/>
              <a:gd name="T46" fmla="*/ 928 w 1216"/>
              <a:gd name="T47" fmla="*/ 920 h 1080"/>
              <a:gd name="T48" fmla="*/ 1024 w 1216"/>
              <a:gd name="T49" fmla="*/ 1064 h 1080"/>
              <a:gd name="T50" fmla="*/ 1168 w 1216"/>
              <a:gd name="T51" fmla="*/ 1016 h 1080"/>
              <a:gd name="T52" fmla="*/ 1216 w 1216"/>
              <a:gd name="T53" fmla="*/ 872 h 1080"/>
              <a:gd name="T54" fmla="*/ 1168 w 1216"/>
              <a:gd name="T55" fmla="*/ 728 h 1080"/>
              <a:gd name="T56" fmla="*/ 1072 w 1216"/>
              <a:gd name="T57" fmla="*/ 680 h 1080"/>
              <a:gd name="T58" fmla="*/ 976 w 1216"/>
              <a:gd name="T59" fmla="*/ 536 h 1080"/>
              <a:gd name="T60" fmla="*/ 1072 w 1216"/>
              <a:gd name="T61" fmla="*/ 392 h 1080"/>
              <a:gd name="T62" fmla="*/ 1120 w 1216"/>
              <a:gd name="T63" fmla="*/ 200 h 1080"/>
              <a:gd name="T64" fmla="*/ 1024 w 1216"/>
              <a:gd name="T65" fmla="*/ 56 h 1080"/>
              <a:gd name="T66" fmla="*/ 928 w 1216"/>
              <a:gd name="T67" fmla="*/ 8 h 1080"/>
              <a:gd name="T68" fmla="*/ 832 w 1216"/>
              <a:gd name="T69" fmla="*/ 56 h 1080"/>
              <a:gd name="T70" fmla="*/ 784 w 1216"/>
              <a:gd name="T71" fmla="*/ 152 h 1080"/>
              <a:gd name="T72" fmla="*/ 688 w 1216"/>
              <a:gd name="T73" fmla="*/ 296 h 1080"/>
              <a:gd name="T74" fmla="*/ 592 w 1216"/>
              <a:gd name="T75" fmla="*/ 344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6" h="1080">
                <a:moveTo>
                  <a:pt x="592" y="344"/>
                </a:moveTo>
                <a:cubicBezTo>
                  <a:pt x="552" y="344"/>
                  <a:pt x="488" y="320"/>
                  <a:pt x="448" y="296"/>
                </a:cubicBezTo>
                <a:cubicBezTo>
                  <a:pt x="408" y="272"/>
                  <a:pt x="376" y="240"/>
                  <a:pt x="352" y="200"/>
                </a:cubicBezTo>
                <a:cubicBezTo>
                  <a:pt x="328" y="160"/>
                  <a:pt x="328" y="88"/>
                  <a:pt x="304" y="56"/>
                </a:cubicBezTo>
                <a:cubicBezTo>
                  <a:pt x="280" y="24"/>
                  <a:pt x="240" y="0"/>
                  <a:pt x="208" y="8"/>
                </a:cubicBezTo>
                <a:cubicBezTo>
                  <a:pt x="176" y="16"/>
                  <a:pt x="136" y="72"/>
                  <a:pt x="112" y="104"/>
                </a:cubicBezTo>
                <a:cubicBezTo>
                  <a:pt x="88" y="136"/>
                  <a:pt x="64" y="168"/>
                  <a:pt x="64" y="200"/>
                </a:cubicBezTo>
                <a:cubicBezTo>
                  <a:pt x="64" y="232"/>
                  <a:pt x="96" y="256"/>
                  <a:pt x="112" y="296"/>
                </a:cubicBezTo>
                <a:cubicBezTo>
                  <a:pt x="128" y="336"/>
                  <a:pt x="152" y="392"/>
                  <a:pt x="160" y="440"/>
                </a:cubicBezTo>
                <a:cubicBezTo>
                  <a:pt x="168" y="488"/>
                  <a:pt x="168" y="552"/>
                  <a:pt x="160" y="584"/>
                </a:cubicBezTo>
                <a:cubicBezTo>
                  <a:pt x="152" y="616"/>
                  <a:pt x="136" y="608"/>
                  <a:pt x="112" y="632"/>
                </a:cubicBezTo>
                <a:cubicBezTo>
                  <a:pt x="88" y="656"/>
                  <a:pt x="32" y="688"/>
                  <a:pt x="16" y="728"/>
                </a:cubicBezTo>
                <a:cubicBezTo>
                  <a:pt x="0" y="768"/>
                  <a:pt x="0" y="832"/>
                  <a:pt x="16" y="872"/>
                </a:cubicBezTo>
                <a:cubicBezTo>
                  <a:pt x="32" y="912"/>
                  <a:pt x="72" y="944"/>
                  <a:pt x="112" y="968"/>
                </a:cubicBezTo>
                <a:cubicBezTo>
                  <a:pt x="152" y="992"/>
                  <a:pt x="224" y="1024"/>
                  <a:pt x="256" y="1016"/>
                </a:cubicBezTo>
                <a:cubicBezTo>
                  <a:pt x="288" y="1008"/>
                  <a:pt x="296" y="952"/>
                  <a:pt x="304" y="920"/>
                </a:cubicBezTo>
                <a:cubicBezTo>
                  <a:pt x="312" y="888"/>
                  <a:pt x="288" y="856"/>
                  <a:pt x="304" y="824"/>
                </a:cubicBezTo>
                <a:cubicBezTo>
                  <a:pt x="320" y="792"/>
                  <a:pt x="360" y="760"/>
                  <a:pt x="400" y="728"/>
                </a:cubicBezTo>
                <a:cubicBezTo>
                  <a:pt x="440" y="696"/>
                  <a:pt x="512" y="648"/>
                  <a:pt x="544" y="632"/>
                </a:cubicBezTo>
                <a:cubicBezTo>
                  <a:pt x="576" y="616"/>
                  <a:pt x="568" y="632"/>
                  <a:pt x="592" y="632"/>
                </a:cubicBezTo>
                <a:cubicBezTo>
                  <a:pt x="616" y="632"/>
                  <a:pt x="656" y="616"/>
                  <a:pt x="688" y="632"/>
                </a:cubicBezTo>
                <a:cubicBezTo>
                  <a:pt x="720" y="648"/>
                  <a:pt x="752" y="704"/>
                  <a:pt x="784" y="728"/>
                </a:cubicBezTo>
                <a:cubicBezTo>
                  <a:pt x="816" y="752"/>
                  <a:pt x="856" y="744"/>
                  <a:pt x="880" y="776"/>
                </a:cubicBezTo>
                <a:cubicBezTo>
                  <a:pt x="904" y="808"/>
                  <a:pt x="904" y="872"/>
                  <a:pt x="928" y="920"/>
                </a:cubicBezTo>
                <a:cubicBezTo>
                  <a:pt x="952" y="968"/>
                  <a:pt x="984" y="1048"/>
                  <a:pt x="1024" y="1064"/>
                </a:cubicBezTo>
                <a:cubicBezTo>
                  <a:pt x="1064" y="1080"/>
                  <a:pt x="1136" y="1048"/>
                  <a:pt x="1168" y="1016"/>
                </a:cubicBezTo>
                <a:cubicBezTo>
                  <a:pt x="1200" y="984"/>
                  <a:pt x="1216" y="920"/>
                  <a:pt x="1216" y="872"/>
                </a:cubicBezTo>
                <a:cubicBezTo>
                  <a:pt x="1216" y="824"/>
                  <a:pt x="1192" y="760"/>
                  <a:pt x="1168" y="728"/>
                </a:cubicBezTo>
                <a:cubicBezTo>
                  <a:pt x="1144" y="696"/>
                  <a:pt x="1104" y="712"/>
                  <a:pt x="1072" y="680"/>
                </a:cubicBezTo>
                <a:cubicBezTo>
                  <a:pt x="1040" y="648"/>
                  <a:pt x="976" y="584"/>
                  <a:pt x="976" y="536"/>
                </a:cubicBezTo>
                <a:cubicBezTo>
                  <a:pt x="976" y="488"/>
                  <a:pt x="1048" y="448"/>
                  <a:pt x="1072" y="392"/>
                </a:cubicBezTo>
                <a:cubicBezTo>
                  <a:pt x="1096" y="336"/>
                  <a:pt x="1128" y="256"/>
                  <a:pt x="1120" y="200"/>
                </a:cubicBezTo>
                <a:cubicBezTo>
                  <a:pt x="1112" y="144"/>
                  <a:pt x="1056" y="88"/>
                  <a:pt x="1024" y="56"/>
                </a:cubicBezTo>
                <a:cubicBezTo>
                  <a:pt x="992" y="24"/>
                  <a:pt x="960" y="8"/>
                  <a:pt x="928" y="8"/>
                </a:cubicBezTo>
                <a:cubicBezTo>
                  <a:pt x="896" y="8"/>
                  <a:pt x="856" y="32"/>
                  <a:pt x="832" y="56"/>
                </a:cubicBezTo>
                <a:cubicBezTo>
                  <a:pt x="808" y="80"/>
                  <a:pt x="808" y="112"/>
                  <a:pt x="784" y="152"/>
                </a:cubicBezTo>
                <a:cubicBezTo>
                  <a:pt x="760" y="192"/>
                  <a:pt x="720" y="264"/>
                  <a:pt x="688" y="296"/>
                </a:cubicBezTo>
                <a:cubicBezTo>
                  <a:pt x="656" y="328"/>
                  <a:pt x="632" y="344"/>
                  <a:pt x="592" y="344"/>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0" name="Freeform 22"/>
          <p:cNvSpPr>
            <a:spLocks/>
          </p:cNvSpPr>
          <p:nvPr/>
        </p:nvSpPr>
        <p:spPr bwMode="auto">
          <a:xfrm>
            <a:off x="4102100" y="3657600"/>
            <a:ext cx="88900" cy="457200"/>
          </a:xfrm>
          <a:custGeom>
            <a:avLst/>
            <a:gdLst>
              <a:gd name="T0" fmla="*/ 56 w 56"/>
              <a:gd name="T1" fmla="*/ 0 h 288"/>
              <a:gd name="T2" fmla="*/ 8 w 56"/>
              <a:gd name="T3" fmla="*/ 48 h 288"/>
              <a:gd name="T4" fmla="*/ 8 w 56"/>
              <a:gd name="T5" fmla="*/ 192 h 288"/>
              <a:gd name="T6" fmla="*/ 8 w 56"/>
              <a:gd name="T7" fmla="*/ 288 h 288"/>
            </a:gdLst>
            <a:ahLst/>
            <a:cxnLst>
              <a:cxn ang="0">
                <a:pos x="T0" y="T1"/>
              </a:cxn>
              <a:cxn ang="0">
                <a:pos x="T2" y="T3"/>
              </a:cxn>
              <a:cxn ang="0">
                <a:pos x="T4" y="T5"/>
              </a:cxn>
              <a:cxn ang="0">
                <a:pos x="T6" y="T7"/>
              </a:cxn>
            </a:cxnLst>
            <a:rect l="0" t="0" r="r" b="b"/>
            <a:pathLst>
              <a:path w="56" h="288">
                <a:moveTo>
                  <a:pt x="56" y="0"/>
                </a:moveTo>
                <a:cubicBezTo>
                  <a:pt x="36" y="8"/>
                  <a:pt x="16" y="16"/>
                  <a:pt x="8" y="48"/>
                </a:cubicBezTo>
                <a:cubicBezTo>
                  <a:pt x="0" y="80"/>
                  <a:pt x="8" y="152"/>
                  <a:pt x="8" y="192"/>
                </a:cubicBezTo>
                <a:cubicBezTo>
                  <a:pt x="8" y="232"/>
                  <a:pt x="8" y="272"/>
                  <a:pt x="8"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1" name="Freeform 23"/>
          <p:cNvSpPr>
            <a:spLocks/>
          </p:cNvSpPr>
          <p:nvPr/>
        </p:nvSpPr>
        <p:spPr bwMode="auto">
          <a:xfrm>
            <a:off x="5334000" y="3657600"/>
            <a:ext cx="88900" cy="457200"/>
          </a:xfrm>
          <a:custGeom>
            <a:avLst/>
            <a:gdLst>
              <a:gd name="T0" fmla="*/ 0 w 56"/>
              <a:gd name="T1" fmla="*/ 0 h 288"/>
              <a:gd name="T2" fmla="*/ 48 w 56"/>
              <a:gd name="T3" fmla="*/ 48 h 288"/>
              <a:gd name="T4" fmla="*/ 48 w 56"/>
              <a:gd name="T5" fmla="*/ 144 h 288"/>
              <a:gd name="T6" fmla="*/ 48 w 56"/>
              <a:gd name="T7" fmla="*/ 288 h 288"/>
            </a:gdLst>
            <a:ahLst/>
            <a:cxnLst>
              <a:cxn ang="0">
                <a:pos x="T0" y="T1"/>
              </a:cxn>
              <a:cxn ang="0">
                <a:pos x="T2" y="T3"/>
              </a:cxn>
              <a:cxn ang="0">
                <a:pos x="T4" y="T5"/>
              </a:cxn>
              <a:cxn ang="0">
                <a:pos x="T6" y="T7"/>
              </a:cxn>
            </a:cxnLst>
            <a:rect l="0" t="0" r="r" b="b"/>
            <a:pathLst>
              <a:path w="56" h="288">
                <a:moveTo>
                  <a:pt x="0" y="0"/>
                </a:moveTo>
                <a:cubicBezTo>
                  <a:pt x="20" y="12"/>
                  <a:pt x="40" y="24"/>
                  <a:pt x="48" y="48"/>
                </a:cubicBezTo>
                <a:cubicBezTo>
                  <a:pt x="56" y="72"/>
                  <a:pt x="48" y="104"/>
                  <a:pt x="48" y="144"/>
                </a:cubicBezTo>
                <a:cubicBezTo>
                  <a:pt x="48" y="184"/>
                  <a:pt x="48" y="236"/>
                  <a:pt x="48"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2" name="Freeform 24"/>
          <p:cNvSpPr>
            <a:spLocks/>
          </p:cNvSpPr>
          <p:nvPr/>
        </p:nvSpPr>
        <p:spPr bwMode="auto">
          <a:xfrm>
            <a:off x="3632200" y="4699000"/>
            <a:ext cx="2311400" cy="1346200"/>
          </a:xfrm>
          <a:custGeom>
            <a:avLst/>
            <a:gdLst>
              <a:gd name="T0" fmla="*/ 784 w 1456"/>
              <a:gd name="T1" fmla="*/ 256 h 848"/>
              <a:gd name="T2" fmla="*/ 544 w 1456"/>
              <a:gd name="T3" fmla="*/ 256 h 848"/>
              <a:gd name="T4" fmla="*/ 448 w 1456"/>
              <a:gd name="T5" fmla="*/ 160 h 848"/>
              <a:gd name="T6" fmla="*/ 400 w 1456"/>
              <a:gd name="T7" fmla="*/ 64 h 848"/>
              <a:gd name="T8" fmla="*/ 256 w 1456"/>
              <a:gd name="T9" fmla="*/ 16 h 848"/>
              <a:gd name="T10" fmla="*/ 160 w 1456"/>
              <a:gd name="T11" fmla="*/ 16 h 848"/>
              <a:gd name="T12" fmla="*/ 64 w 1456"/>
              <a:gd name="T13" fmla="*/ 64 h 848"/>
              <a:gd name="T14" fmla="*/ 16 w 1456"/>
              <a:gd name="T15" fmla="*/ 160 h 848"/>
              <a:gd name="T16" fmla="*/ 160 w 1456"/>
              <a:gd name="T17" fmla="*/ 352 h 848"/>
              <a:gd name="T18" fmla="*/ 208 w 1456"/>
              <a:gd name="T19" fmla="*/ 400 h 848"/>
              <a:gd name="T20" fmla="*/ 160 w 1456"/>
              <a:gd name="T21" fmla="*/ 448 h 848"/>
              <a:gd name="T22" fmla="*/ 64 w 1456"/>
              <a:gd name="T23" fmla="*/ 448 h 848"/>
              <a:gd name="T24" fmla="*/ 64 w 1456"/>
              <a:gd name="T25" fmla="*/ 640 h 848"/>
              <a:gd name="T26" fmla="*/ 160 w 1456"/>
              <a:gd name="T27" fmla="*/ 784 h 848"/>
              <a:gd name="T28" fmla="*/ 256 w 1456"/>
              <a:gd name="T29" fmla="*/ 784 h 848"/>
              <a:gd name="T30" fmla="*/ 352 w 1456"/>
              <a:gd name="T31" fmla="*/ 688 h 848"/>
              <a:gd name="T32" fmla="*/ 352 w 1456"/>
              <a:gd name="T33" fmla="*/ 592 h 848"/>
              <a:gd name="T34" fmla="*/ 496 w 1456"/>
              <a:gd name="T35" fmla="*/ 496 h 848"/>
              <a:gd name="T36" fmla="*/ 736 w 1456"/>
              <a:gd name="T37" fmla="*/ 448 h 848"/>
              <a:gd name="T38" fmla="*/ 976 w 1456"/>
              <a:gd name="T39" fmla="*/ 496 h 848"/>
              <a:gd name="T40" fmla="*/ 1120 w 1456"/>
              <a:gd name="T41" fmla="*/ 592 h 848"/>
              <a:gd name="T42" fmla="*/ 1120 w 1456"/>
              <a:gd name="T43" fmla="*/ 736 h 848"/>
              <a:gd name="T44" fmla="*/ 1264 w 1456"/>
              <a:gd name="T45" fmla="*/ 832 h 848"/>
              <a:gd name="T46" fmla="*/ 1408 w 1456"/>
              <a:gd name="T47" fmla="*/ 832 h 848"/>
              <a:gd name="T48" fmla="*/ 1456 w 1456"/>
              <a:gd name="T49" fmla="*/ 736 h 848"/>
              <a:gd name="T50" fmla="*/ 1408 w 1456"/>
              <a:gd name="T51" fmla="*/ 544 h 848"/>
              <a:gd name="T52" fmla="*/ 1264 w 1456"/>
              <a:gd name="T53" fmla="*/ 448 h 848"/>
              <a:gd name="T54" fmla="*/ 1264 w 1456"/>
              <a:gd name="T55" fmla="*/ 400 h 848"/>
              <a:gd name="T56" fmla="*/ 1360 w 1456"/>
              <a:gd name="T57" fmla="*/ 400 h 848"/>
              <a:gd name="T58" fmla="*/ 1408 w 1456"/>
              <a:gd name="T59" fmla="*/ 304 h 848"/>
              <a:gd name="T60" fmla="*/ 1408 w 1456"/>
              <a:gd name="T61" fmla="*/ 112 h 848"/>
              <a:gd name="T62" fmla="*/ 1264 w 1456"/>
              <a:gd name="T63" fmla="*/ 16 h 848"/>
              <a:gd name="T64" fmla="*/ 1120 w 1456"/>
              <a:gd name="T65" fmla="*/ 16 h 848"/>
              <a:gd name="T66" fmla="*/ 1072 w 1456"/>
              <a:gd name="T67" fmla="*/ 112 h 848"/>
              <a:gd name="T68" fmla="*/ 1024 w 1456"/>
              <a:gd name="T69" fmla="*/ 256 h 848"/>
              <a:gd name="T70" fmla="*/ 928 w 1456"/>
              <a:gd name="T71" fmla="*/ 256 h 848"/>
              <a:gd name="T72" fmla="*/ 784 w 1456"/>
              <a:gd name="T73" fmla="*/ 256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6" h="848">
                <a:moveTo>
                  <a:pt x="784" y="256"/>
                </a:moveTo>
                <a:cubicBezTo>
                  <a:pt x="720" y="256"/>
                  <a:pt x="600" y="272"/>
                  <a:pt x="544" y="256"/>
                </a:cubicBezTo>
                <a:cubicBezTo>
                  <a:pt x="488" y="240"/>
                  <a:pt x="472" y="192"/>
                  <a:pt x="448" y="160"/>
                </a:cubicBezTo>
                <a:cubicBezTo>
                  <a:pt x="424" y="128"/>
                  <a:pt x="432" y="88"/>
                  <a:pt x="400" y="64"/>
                </a:cubicBezTo>
                <a:cubicBezTo>
                  <a:pt x="368" y="40"/>
                  <a:pt x="296" y="24"/>
                  <a:pt x="256" y="16"/>
                </a:cubicBezTo>
                <a:cubicBezTo>
                  <a:pt x="216" y="8"/>
                  <a:pt x="192" y="8"/>
                  <a:pt x="160" y="16"/>
                </a:cubicBezTo>
                <a:cubicBezTo>
                  <a:pt x="128" y="24"/>
                  <a:pt x="88" y="40"/>
                  <a:pt x="64" y="64"/>
                </a:cubicBezTo>
                <a:cubicBezTo>
                  <a:pt x="40" y="88"/>
                  <a:pt x="0" y="112"/>
                  <a:pt x="16" y="160"/>
                </a:cubicBezTo>
                <a:cubicBezTo>
                  <a:pt x="32" y="208"/>
                  <a:pt x="128" y="312"/>
                  <a:pt x="160" y="352"/>
                </a:cubicBezTo>
                <a:cubicBezTo>
                  <a:pt x="192" y="392"/>
                  <a:pt x="208" y="384"/>
                  <a:pt x="208" y="400"/>
                </a:cubicBezTo>
                <a:cubicBezTo>
                  <a:pt x="208" y="416"/>
                  <a:pt x="184" y="440"/>
                  <a:pt x="160" y="448"/>
                </a:cubicBezTo>
                <a:cubicBezTo>
                  <a:pt x="136" y="456"/>
                  <a:pt x="80" y="416"/>
                  <a:pt x="64" y="448"/>
                </a:cubicBezTo>
                <a:cubicBezTo>
                  <a:pt x="48" y="480"/>
                  <a:pt x="48" y="584"/>
                  <a:pt x="64" y="640"/>
                </a:cubicBezTo>
                <a:cubicBezTo>
                  <a:pt x="80" y="696"/>
                  <a:pt x="128" y="760"/>
                  <a:pt x="160" y="784"/>
                </a:cubicBezTo>
                <a:cubicBezTo>
                  <a:pt x="192" y="808"/>
                  <a:pt x="224" y="800"/>
                  <a:pt x="256" y="784"/>
                </a:cubicBezTo>
                <a:cubicBezTo>
                  <a:pt x="288" y="768"/>
                  <a:pt x="336" y="720"/>
                  <a:pt x="352" y="688"/>
                </a:cubicBezTo>
                <a:cubicBezTo>
                  <a:pt x="368" y="656"/>
                  <a:pt x="328" y="624"/>
                  <a:pt x="352" y="592"/>
                </a:cubicBezTo>
                <a:cubicBezTo>
                  <a:pt x="376" y="560"/>
                  <a:pt x="432" y="520"/>
                  <a:pt x="496" y="496"/>
                </a:cubicBezTo>
                <a:cubicBezTo>
                  <a:pt x="560" y="472"/>
                  <a:pt x="656" y="448"/>
                  <a:pt x="736" y="448"/>
                </a:cubicBezTo>
                <a:cubicBezTo>
                  <a:pt x="816" y="448"/>
                  <a:pt x="912" y="472"/>
                  <a:pt x="976" y="496"/>
                </a:cubicBezTo>
                <a:cubicBezTo>
                  <a:pt x="1040" y="520"/>
                  <a:pt x="1096" y="552"/>
                  <a:pt x="1120" y="592"/>
                </a:cubicBezTo>
                <a:cubicBezTo>
                  <a:pt x="1144" y="632"/>
                  <a:pt x="1096" y="696"/>
                  <a:pt x="1120" y="736"/>
                </a:cubicBezTo>
                <a:cubicBezTo>
                  <a:pt x="1144" y="776"/>
                  <a:pt x="1216" y="816"/>
                  <a:pt x="1264" y="832"/>
                </a:cubicBezTo>
                <a:cubicBezTo>
                  <a:pt x="1312" y="848"/>
                  <a:pt x="1376" y="848"/>
                  <a:pt x="1408" y="832"/>
                </a:cubicBezTo>
                <a:cubicBezTo>
                  <a:pt x="1440" y="816"/>
                  <a:pt x="1456" y="784"/>
                  <a:pt x="1456" y="736"/>
                </a:cubicBezTo>
                <a:cubicBezTo>
                  <a:pt x="1456" y="688"/>
                  <a:pt x="1440" y="592"/>
                  <a:pt x="1408" y="544"/>
                </a:cubicBezTo>
                <a:cubicBezTo>
                  <a:pt x="1376" y="496"/>
                  <a:pt x="1288" y="472"/>
                  <a:pt x="1264" y="448"/>
                </a:cubicBezTo>
                <a:cubicBezTo>
                  <a:pt x="1240" y="424"/>
                  <a:pt x="1248" y="408"/>
                  <a:pt x="1264" y="400"/>
                </a:cubicBezTo>
                <a:cubicBezTo>
                  <a:pt x="1280" y="392"/>
                  <a:pt x="1336" y="416"/>
                  <a:pt x="1360" y="400"/>
                </a:cubicBezTo>
                <a:cubicBezTo>
                  <a:pt x="1384" y="384"/>
                  <a:pt x="1400" y="352"/>
                  <a:pt x="1408" y="304"/>
                </a:cubicBezTo>
                <a:cubicBezTo>
                  <a:pt x="1416" y="256"/>
                  <a:pt x="1432" y="160"/>
                  <a:pt x="1408" y="112"/>
                </a:cubicBezTo>
                <a:cubicBezTo>
                  <a:pt x="1384" y="64"/>
                  <a:pt x="1312" y="32"/>
                  <a:pt x="1264" y="16"/>
                </a:cubicBezTo>
                <a:cubicBezTo>
                  <a:pt x="1216" y="0"/>
                  <a:pt x="1152" y="0"/>
                  <a:pt x="1120" y="16"/>
                </a:cubicBezTo>
                <a:cubicBezTo>
                  <a:pt x="1088" y="32"/>
                  <a:pt x="1088" y="72"/>
                  <a:pt x="1072" y="112"/>
                </a:cubicBezTo>
                <a:cubicBezTo>
                  <a:pt x="1056" y="152"/>
                  <a:pt x="1048" y="232"/>
                  <a:pt x="1024" y="256"/>
                </a:cubicBezTo>
                <a:cubicBezTo>
                  <a:pt x="1000" y="280"/>
                  <a:pt x="968" y="256"/>
                  <a:pt x="928" y="256"/>
                </a:cubicBezTo>
                <a:cubicBezTo>
                  <a:pt x="888" y="256"/>
                  <a:pt x="848" y="256"/>
                  <a:pt x="784" y="256"/>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3" name="Text Box 25"/>
          <p:cNvSpPr txBox="1">
            <a:spLocks noChangeArrowheads="1"/>
          </p:cNvSpPr>
          <p:nvPr/>
        </p:nvSpPr>
        <p:spPr bwMode="auto">
          <a:xfrm>
            <a:off x="228600" y="288925"/>
            <a:ext cx="1905000" cy="701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FF66"/>
                </a:solidFill>
                <a:latin typeface="Arial" charset="0"/>
              </a:rPr>
              <a:t>Posterior elements</a:t>
            </a:r>
            <a:endParaRPr lang="en-AU" sz="2000" b="1">
              <a:solidFill>
                <a:srgbClr val="FFFF66"/>
              </a:solidFill>
              <a:latin typeface="Arial" charset="0"/>
            </a:endParaRPr>
          </a:p>
        </p:txBody>
      </p:sp>
      <p:sp>
        <p:nvSpPr>
          <p:cNvPr id="145434" name="Text Box 26"/>
          <p:cNvSpPr txBox="1">
            <a:spLocks noChangeArrowheads="1"/>
          </p:cNvSpPr>
          <p:nvPr/>
        </p:nvSpPr>
        <p:spPr bwMode="auto">
          <a:xfrm>
            <a:off x="2438400" y="5257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L5</a:t>
            </a:r>
            <a:endParaRPr lang="en-AU" sz="1800" b="1">
              <a:solidFill>
                <a:srgbClr val="FFFF66"/>
              </a:solidFill>
              <a:latin typeface="Arial" charset="0"/>
            </a:endParaRPr>
          </a:p>
        </p:txBody>
      </p:sp>
      <p:sp>
        <p:nvSpPr>
          <p:cNvPr id="145435" name="Text Box 27"/>
          <p:cNvSpPr txBox="1">
            <a:spLocks noChangeArrowheads="1"/>
          </p:cNvSpPr>
          <p:nvPr/>
        </p:nvSpPr>
        <p:spPr bwMode="auto">
          <a:xfrm>
            <a:off x="2438400" y="41290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L4</a:t>
            </a:r>
            <a:endParaRPr lang="en-AU" sz="1800" b="1">
              <a:solidFill>
                <a:srgbClr val="FFFF66"/>
              </a:solidFill>
              <a:latin typeface="Arial" charset="0"/>
            </a:endParaRPr>
          </a:p>
        </p:txBody>
      </p:sp>
      <p:sp>
        <p:nvSpPr>
          <p:cNvPr id="145436" name="Text Box 28"/>
          <p:cNvSpPr txBox="1">
            <a:spLocks noChangeArrowheads="1"/>
          </p:cNvSpPr>
          <p:nvPr/>
        </p:nvSpPr>
        <p:spPr bwMode="auto">
          <a:xfrm>
            <a:off x="2438400" y="28336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L3</a:t>
            </a:r>
            <a:endParaRPr lang="en-AU" sz="1800" b="1">
              <a:solidFill>
                <a:srgbClr val="FFFF66"/>
              </a:solidFill>
              <a:latin typeface="Arial" charset="0"/>
            </a:endParaRPr>
          </a:p>
        </p:txBody>
      </p:sp>
      <p:sp>
        <p:nvSpPr>
          <p:cNvPr id="145437" name="Text Box 29"/>
          <p:cNvSpPr txBox="1">
            <a:spLocks noChangeArrowheads="1"/>
          </p:cNvSpPr>
          <p:nvPr/>
        </p:nvSpPr>
        <p:spPr bwMode="auto">
          <a:xfrm>
            <a:off x="2438400" y="1828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L2</a:t>
            </a:r>
            <a:endParaRPr lang="en-AU" sz="1800" b="1">
              <a:solidFill>
                <a:srgbClr val="FFFF66"/>
              </a:solidFill>
              <a:latin typeface="Arial" charset="0"/>
            </a:endParaRPr>
          </a:p>
        </p:txBody>
      </p:sp>
      <p:sp>
        <p:nvSpPr>
          <p:cNvPr id="145438" name="Text Box 30"/>
          <p:cNvSpPr txBox="1">
            <a:spLocks noChangeArrowheads="1"/>
          </p:cNvSpPr>
          <p:nvPr/>
        </p:nvSpPr>
        <p:spPr bwMode="auto">
          <a:xfrm>
            <a:off x="2514600" y="685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L1</a:t>
            </a:r>
            <a:endParaRPr lang="en-AU" sz="1800" b="1">
              <a:solidFill>
                <a:srgbClr val="FFFF66"/>
              </a:solidFill>
              <a:latin typeface="Arial" charset="0"/>
            </a:endParaRPr>
          </a:p>
        </p:txBody>
      </p:sp>
      <p:sp>
        <p:nvSpPr>
          <p:cNvPr id="145439" name="Freeform 31"/>
          <p:cNvSpPr>
            <a:spLocks/>
          </p:cNvSpPr>
          <p:nvPr/>
        </p:nvSpPr>
        <p:spPr bwMode="auto">
          <a:xfrm>
            <a:off x="3403600" y="762000"/>
            <a:ext cx="711200" cy="546100"/>
          </a:xfrm>
          <a:custGeom>
            <a:avLst/>
            <a:gdLst>
              <a:gd name="T0" fmla="*/ 448 w 448"/>
              <a:gd name="T1" fmla="*/ 0 h 344"/>
              <a:gd name="T2" fmla="*/ 352 w 448"/>
              <a:gd name="T3" fmla="*/ 144 h 344"/>
              <a:gd name="T4" fmla="*/ 112 w 448"/>
              <a:gd name="T5" fmla="*/ 144 h 344"/>
              <a:gd name="T6" fmla="*/ 16 w 448"/>
              <a:gd name="T7" fmla="*/ 192 h 344"/>
              <a:gd name="T8" fmla="*/ 16 w 448"/>
              <a:gd name="T9" fmla="*/ 288 h 344"/>
              <a:gd name="T10" fmla="*/ 112 w 448"/>
              <a:gd name="T11" fmla="*/ 336 h 344"/>
              <a:gd name="T12" fmla="*/ 304 w 448"/>
              <a:gd name="T13" fmla="*/ 336 h 344"/>
              <a:gd name="T14" fmla="*/ 448 w 448"/>
              <a:gd name="T15" fmla="*/ 336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344">
                <a:moveTo>
                  <a:pt x="448" y="0"/>
                </a:moveTo>
                <a:cubicBezTo>
                  <a:pt x="428" y="60"/>
                  <a:pt x="408" y="120"/>
                  <a:pt x="352" y="144"/>
                </a:cubicBezTo>
                <a:cubicBezTo>
                  <a:pt x="296" y="168"/>
                  <a:pt x="168" y="136"/>
                  <a:pt x="112" y="144"/>
                </a:cubicBezTo>
                <a:cubicBezTo>
                  <a:pt x="56" y="152"/>
                  <a:pt x="32" y="168"/>
                  <a:pt x="16" y="192"/>
                </a:cubicBezTo>
                <a:cubicBezTo>
                  <a:pt x="0" y="216"/>
                  <a:pt x="0" y="264"/>
                  <a:pt x="16" y="288"/>
                </a:cubicBezTo>
                <a:cubicBezTo>
                  <a:pt x="32" y="312"/>
                  <a:pt x="64" y="328"/>
                  <a:pt x="112" y="336"/>
                </a:cubicBezTo>
                <a:cubicBezTo>
                  <a:pt x="160" y="344"/>
                  <a:pt x="248" y="336"/>
                  <a:pt x="304" y="336"/>
                </a:cubicBezTo>
                <a:cubicBezTo>
                  <a:pt x="360" y="336"/>
                  <a:pt x="424" y="336"/>
                  <a:pt x="448" y="33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0" name="Freeform 32"/>
          <p:cNvSpPr>
            <a:spLocks/>
          </p:cNvSpPr>
          <p:nvPr/>
        </p:nvSpPr>
        <p:spPr bwMode="auto">
          <a:xfrm>
            <a:off x="3467100" y="1828800"/>
            <a:ext cx="723900" cy="457200"/>
          </a:xfrm>
          <a:custGeom>
            <a:avLst/>
            <a:gdLst>
              <a:gd name="T0" fmla="*/ 408 w 456"/>
              <a:gd name="T1" fmla="*/ 0 h 288"/>
              <a:gd name="T2" fmla="*/ 312 w 456"/>
              <a:gd name="T3" fmla="*/ 48 h 288"/>
              <a:gd name="T4" fmla="*/ 72 w 456"/>
              <a:gd name="T5" fmla="*/ 48 h 288"/>
              <a:gd name="T6" fmla="*/ 24 w 456"/>
              <a:gd name="T7" fmla="*/ 96 h 288"/>
              <a:gd name="T8" fmla="*/ 24 w 456"/>
              <a:gd name="T9" fmla="*/ 240 h 288"/>
              <a:gd name="T10" fmla="*/ 168 w 456"/>
              <a:gd name="T11" fmla="*/ 240 h 288"/>
              <a:gd name="T12" fmla="*/ 408 w 456"/>
              <a:gd name="T13" fmla="*/ 240 h 288"/>
              <a:gd name="T14" fmla="*/ 456 w 456"/>
              <a:gd name="T15" fmla="*/ 288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288">
                <a:moveTo>
                  <a:pt x="408" y="0"/>
                </a:moveTo>
                <a:cubicBezTo>
                  <a:pt x="388" y="20"/>
                  <a:pt x="368" y="40"/>
                  <a:pt x="312" y="48"/>
                </a:cubicBezTo>
                <a:cubicBezTo>
                  <a:pt x="256" y="56"/>
                  <a:pt x="120" y="40"/>
                  <a:pt x="72" y="48"/>
                </a:cubicBezTo>
                <a:cubicBezTo>
                  <a:pt x="24" y="56"/>
                  <a:pt x="32" y="64"/>
                  <a:pt x="24" y="96"/>
                </a:cubicBezTo>
                <a:cubicBezTo>
                  <a:pt x="16" y="128"/>
                  <a:pt x="0" y="216"/>
                  <a:pt x="24" y="240"/>
                </a:cubicBezTo>
                <a:cubicBezTo>
                  <a:pt x="48" y="264"/>
                  <a:pt x="104" y="240"/>
                  <a:pt x="168" y="240"/>
                </a:cubicBezTo>
                <a:cubicBezTo>
                  <a:pt x="232" y="240"/>
                  <a:pt x="360" y="232"/>
                  <a:pt x="408" y="240"/>
                </a:cubicBezTo>
                <a:cubicBezTo>
                  <a:pt x="456" y="248"/>
                  <a:pt x="456" y="268"/>
                  <a:pt x="456"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1" name="Freeform 33"/>
          <p:cNvSpPr>
            <a:spLocks/>
          </p:cNvSpPr>
          <p:nvPr/>
        </p:nvSpPr>
        <p:spPr bwMode="auto">
          <a:xfrm>
            <a:off x="3416300" y="2819400"/>
            <a:ext cx="774700" cy="457200"/>
          </a:xfrm>
          <a:custGeom>
            <a:avLst/>
            <a:gdLst>
              <a:gd name="T0" fmla="*/ 392 w 488"/>
              <a:gd name="T1" fmla="*/ 0 h 288"/>
              <a:gd name="T2" fmla="*/ 104 w 488"/>
              <a:gd name="T3" fmla="*/ 48 h 288"/>
              <a:gd name="T4" fmla="*/ 8 w 488"/>
              <a:gd name="T5" fmla="*/ 144 h 288"/>
              <a:gd name="T6" fmla="*/ 56 w 488"/>
              <a:gd name="T7" fmla="*/ 240 h 288"/>
              <a:gd name="T8" fmla="*/ 200 w 488"/>
              <a:gd name="T9" fmla="*/ 240 h 288"/>
              <a:gd name="T10" fmla="*/ 488 w 488"/>
              <a:gd name="T11" fmla="*/ 288 h 288"/>
            </a:gdLst>
            <a:ahLst/>
            <a:cxnLst>
              <a:cxn ang="0">
                <a:pos x="T0" y="T1"/>
              </a:cxn>
              <a:cxn ang="0">
                <a:pos x="T2" y="T3"/>
              </a:cxn>
              <a:cxn ang="0">
                <a:pos x="T4" y="T5"/>
              </a:cxn>
              <a:cxn ang="0">
                <a:pos x="T6" y="T7"/>
              </a:cxn>
              <a:cxn ang="0">
                <a:pos x="T8" y="T9"/>
              </a:cxn>
              <a:cxn ang="0">
                <a:pos x="T10" y="T11"/>
              </a:cxn>
            </a:cxnLst>
            <a:rect l="0" t="0" r="r" b="b"/>
            <a:pathLst>
              <a:path w="488" h="288">
                <a:moveTo>
                  <a:pt x="392" y="0"/>
                </a:moveTo>
                <a:cubicBezTo>
                  <a:pt x="280" y="12"/>
                  <a:pt x="168" y="24"/>
                  <a:pt x="104" y="48"/>
                </a:cubicBezTo>
                <a:cubicBezTo>
                  <a:pt x="40" y="72"/>
                  <a:pt x="16" y="112"/>
                  <a:pt x="8" y="144"/>
                </a:cubicBezTo>
                <a:cubicBezTo>
                  <a:pt x="0" y="176"/>
                  <a:pt x="24" y="224"/>
                  <a:pt x="56" y="240"/>
                </a:cubicBezTo>
                <a:cubicBezTo>
                  <a:pt x="88" y="256"/>
                  <a:pt x="128" y="232"/>
                  <a:pt x="200" y="240"/>
                </a:cubicBezTo>
                <a:cubicBezTo>
                  <a:pt x="272" y="248"/>
                  <a:pt x="440" y="280"/>
                  <a:pt x="488"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2" name="Freeform 34"/>
          <p:cNvSpPr>
            <a:spLocks/>
          </p:cNvSpPr>
          <p:nvPr/>
        </p:nvSpPr>
        <p:spPr bwMode="auto">
          <a:xfrm>
            <a:off x="3416300" y="3873500"/>
            <a:ext cx="622300" cy="469900"/>
          </a:xfrm>
          <a:custGeom>
            <a:avLst/>
            <a:gdLst>
              <a:gd name="T0" fmla="*/ 392 w 392"/>
              <a:gd name="T1" fmla="*/ 104 h 296"/>
              <a:gd name="T2" fmla="*/ 104 w 392"/>
              <a:gd name="T3" fmla="*/ 8 h 296"/>
              <a:gd name="T4" fmla="*/ 8 w 392"/>
              <a:gd name="T5" fmla="*/ 56 h 296"/>
              <a:gd name="T6" fmla="*/ 56 w 392"/>
              <a:gd name="T7" fmla="*/ 200 h 296"/>
              <a:gd name="T8" fmla="*/ 200 w 392"/>
              <a:gd name="T9" fmla="*/ 248 h 296"/>
              <a:gd name="T10" fmla="*/ 392 w 392"/>
              <a:gd name="T11" fmla="*/ 296 h 296"/>
            </a:gdLst>
            <a:ahLst/>
            <a:cxnLst>
              <a:cxn ang="0">
                <a:pos x="T0" y="T1"/>
              </a:cxn>
              <a:cxn ang="0">
                <a:pos x="T2" y="T3"/>
              </a:cxn>
              <a:cxn ang="0">
                <a:pos x="T4" y="T5"/>
              </a:cxn>
              <a:cxn ang="0">
                <a:pos x="T6" y="T7"/>
              </a:cxn>
              <a:cxn ang="0">
                <a:pos x="T8" y="T9"/>
              </a:cxn>
              <a:cxn ang="0">
                <a:pos x="T10" y="T11"/>
              </a:cxn>
            </a:cxnLst>
            <a:rect l="0" t="0" r="r" b="b"/>
            <a:pathLst>
              <a:path w="392" h="296">
                <a:moveTo>
                  <a:pt x="392" y="104"/>
                </a:moveTo>
                <a:cubicBezTo>
                  <a:pt x="280" y="60"/>
                  <a:pt x="168" y="16"/>
                  <a:pt x="104" y="8"/>
                </a:cubicBezTo>
                <a:cubicBezTo>
                  <a:pt x="40" y="0"/>
                  <a:pt x="16" y="24"/>
                  <a:pt x="8" y="56"/>
                </a:cubicBezTo>
                <a:cubicBezTo>
                  <a:pt x="0" y="88"/>
                  <a:pt x="24" y="168"/>
                  <a:pt x="56" y="200"/>
                </a:cubicBezTo>
                <a:cubicBezTo>
                  <a:pt x="88" y="232"/>
                  <a:pt x="144" y="232"/>
                  <a:pt x="200" y="248"/>
                </a:cubicBezTo>
                <a:cubicBezTo>
                  <a:pt x="256" y="264"/>
                  <a:pt x="360" y="288"/>
                  <a:pt x="392" y="29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3" name="Freeform 35"/>
          <p:cNvSpPr>
            <a:spLocks/>
          </p:cNvSpPr>
          <p:nvPr/>
        </p:nvSpPr>
        <p:spPr bwMode="auto">
          <a:xfrm>
            <a:off x="3225800" y="5029200"/>
            <a:ext cx="508000" cy="457200"/>
          </a:xfrm>
          <a:custGeom>
            <a:avLst/>
            <a:gdLst>
              <a:gd name="T0" fmla="*/ 320 w 320"/>
              <a:gd name="T1" fmla="*/ 48 h 288"/>
              <a:gd name="T2" fmla="*/ 80 w 320"/>
              <a:gd name="T3" fmla="*/ 0 h 288"/>
              <a:gd name="T4" fmla="*/ 32 w 320"/>
              <a:gd name="T5" fmla="*/ 48 h 288"/>
              <a:gd name="T6" fmla="*/ 32 w 320"/>
              <a:gd name="T7" fmla="*/ 144 h 288"/>
              <a:gd name="T8" fmla="*/ 224 w 320"/>
              <a:gd name="T9" fmla="*/ 192 h 288"/>
              <a:gd name="T10" fmla="*/ 272 w 320"/>
              <a:gd name="T11" fmla="*/ 288 h 288"/>
            </a:gdLst>
            <a:ahLst/>
            <a:cxnLst>
              <a:cxn ang="0">
                <a:pos x="T0" y="T1"/>
              </a:cxn>
              <a:cxn ang="0">
                <a:pos x="T2" y="T3"/>
              </a:cxn>
              <a:cxn ang="0">
                <a:pos x="T4" y="T5"/>
              </a:cxn>
              <a:cxn ang="0">
                <a:pos x="T6" y="T7"/>
              </a:cxn>
              <a:cxn ang="0">
                <a:pos x="T8" y="T9"/>
              </a:cxn>
              <a:cxn ang="0">
                <a:pos x="T10" y="T11"/>
              </a:cxn>
            </a:cxnLst>
            <a:rect l="0" t="0" r="r" b="b"/>
            <a:pathLst>
              <a:path w="320" h="288">
                <a:moveTo>
                  <a:pt x="320" y="48"/>
                </a:moveTo>
                <a:cubicBezTo>
                  <a:pt x="224" y="24"/>
                  <a:pt x="128" y="0"/>
                  <a:pt x="80" y="0"/>
                </a:cubicBezTo>
                <a:cubicBezTo>
                  <a:pt x="32" y="0"/>
                  <a:pt x="40" y="24"/>
                  <a:pt x="32" y="48"/>
                </a:cubicBezTo>
                <a:cubicBezTo>
                  <a:pt x="24" y="72"/>
                  <a:pt x="0" y="120"/>
                  <a:pt x="32" y="144"/>
                </a:cubicBezTo>
                <a:cubicBezTo>
                  <a:pt x="64" y="168"/>
                  <a:pt x="184" y="168"/>
                  <a:pt x="224" y="192"/>
                </a:cubicBezTo>
                <a:cubicBezTo>
                  <a:pt x="264" y="216"/>
                  <a:pt x="264" y="272"/>
                  <a:pt x="272" y="288"/>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4" name="Freeform 36"/>
          <p:cNvSpPr>
            <a:spLocks/>
          </p:cNvSpPr>
          <p:nvPr/>
        </p:nvSpPr>
        <p:spPr bwMode="auto">
          <a:xfrm>
            <a:off x="5257800" y="800100"/>
            <a:ext cx="622300" cy="355600"/>
          </a:xfrm>
          <a:custGeom>
            <a:avLst/>
            <a:gdLst>
              <a:gd name="T0" fmla="*/ 0 w 392"/>
              <a:gd name="T1" fmla="*/ 24 h 224"/>
              <a:gd name="T2" fmla="*/ 288 w 392"/>
              <a:gd name="T3" fmla="*/ 24 h 224"/>
              <a:gd name="T4" fmla="*/ 384 w 392"/>
              <a:gd name="T5" fmla="*/ 24 h 224"/>
              <a:gd name="T6" fmla="*/ 336 w 392"/>
              <a:gd name="T7" fmla="*/ 168 h 224"/>
              <a:gd name="T8" fmla="*/ 144 w 392"/>
              <a:gd name="T9" fmla="*/ 216 h 224"/>
              <a:gd name="T10" fmla="*/ 0 w 392"/>
              <a:gd name="T11" fmla="*/ 216 h 224"/>
            </a:gdLst>
            <a:ahLst/>
            <a:cxnLst>
              <a:cxn ang="0">
                <a:pos x="T0" y="T1"/>
              </a:cxn>
              <a:cxn ang="0">
                <a:pos x="T2" y="T3"/>
              </a:cxn>
              <a:cxn ang="0">
                <a:pos x="T4" y="T5"/>
              </a:cxn>
              <a:cxn ang="0">
                <a:pos x="T6" y="T7"/>
              </a:cxn>
              <a:cxn ang="0">
                <a:pos x="T8" y="T9"/>
              </a:cxn>
              <a:cxn ang="0">
                <a:pos x="T10" y="T11"/>
              </a:cxn>
            </a:cxnLst>
            <a:rect l="0" t="0" r="r" b="b"/>
            <a:pathLst>
              <a:path w="392" h="224">
                <a:moveTo>
                  <a:pt x="0" y="24"/>
                </a:moveTo>
                <a:cubicBezTo>
                  <a:pt x="112" y="24"/>
                  <a:pt x="224" y="24"/>
                  <a:pt x="288" y="24"/>
                </a:cubicBezTo>
                <a:cubicBezTo>
                  <a:pt x="352" y="24"/>
                  <a:pt x="376" y="0"/>
                  <a:pt x="384" y="24"/>
                </a:cubicBezTo>
                <a:cubicBezTo>
                  <a:pt x="392" y="48"/>
                  <a:pt x="376" y="136"/>
                  <a:pt x="336" y="168"/>
                </a:cubicBezTo>
                <a:cubicBezTo>
                  <a:pt x="296" y="200"/>
                  <a:pt x="200" y="208"/>
                  <a:pt x="144" y="216"/>
                </a:cubicBezTo>
                <a:cubicBezTo>
                  <a:pt x="88" y="224"/>
                  <a:pt x="44" y="220"/>
                  <a:pt x="0" y="21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5" name="Freeform 37"/>
          <p:cNvSpPr>
            <a:spLocks/>
          </p:cNvSpPr>
          <p:nvPr/>
        </p:nvSpPr>
        <p:spPr bwMode="auto">
          <a:xfrm>
            <a:off x="5334000" y="1727200"/>
            <a:ext cx="736600" cy="419100"/>
          </a:xfrm>
          <a:custGeom>
            <a:avLst/>
            <a:gdLst>
              <a:gd name="T0" fmla="*/ 0 w 464"/>
              <a:gd name="T1" fmla="*/ 64 h 264"/>
              <a:gd name="T2" fmla="*/ 144 w 464"/>
              <a:gd name="T3" fmla="*/ 112 h 264"/>
              <a:gd name="T4" fmla="*/ 384 w 464"/>
              <a:gd name="T5" fmla="*/ 16 h 264"/>
              <a:gd name="T6" fmla="*/ 432 w 464"/>
              <a:gd name="T7" fmla="*/ 208 h 264"/>
              <a:gd name="T8" fmla="*/ 192 w 464"/>
              <a:gd name="T9" fmla="*/ 256 h 264"/>
              <a:gd name="T10" fmla="*/ 48 w 464"/>
              <a:gd name="T11" fmla="*/ 256 h 264"/>
            </a:gdLst>
            <a:ahLst/>
            <a:cxnLst>
              <a:cxn ang="0">
                <a:pos x="T0" y="T1"/>
              </a:cxn>
              <a:cxn ang="0">
                <a:pos x="T2" y="T3"/>
              </a:cxn>
              <a:cxn ang="0">
                <a:pos x="T4" y="T5"/>
              </a:cxn>
              <a:cxn ang="0">
                <a:pos x="T6" y="T7"/>
              </a:cxn>
              <a:cxn ang="0">
                <a:pos x="T8" y="T9"/>
              </a:cxn>
              <a:cxn ang="0">
                <a:pos x="T10" y="T11"/>
              </a:cxn>
            </a:cxnLst>
            <a:rect l="0" t="0" r="r" b="b"/>
            <a:pathLst>
              <a:path w="464" h="264">
                <a:moveTo>
                  <a:pt x="0" y="64"/>
                </a:moveTo>
                <a:cubicBezTo>
                  <a:pt x="40" y="92"/>
                  <a:pt x="80" y="120"/>
                  <a:pt x="144" y="112"/>
                </a:cubicBezTo>
                <a:cubicBezTo>
                  <a:pt x="208" y="104"/>
                  <a:pt x="336" y="0"/>
                  <a:pt x="384" y="16"/>
                </a:cubicBezTo>
                <a:cubicBezTo>
                  <a:pt x="432" y="32"/>
                  <a:pt x="464" y="168"/>
                  <a:pt x="432" y="208"/>
                </a:cubicBezTo>
                <a:cubicBezTo>
                  <a:pt x="400" y="248"/>
                  <a:pt x="256" y="248"/>
                  <a:pt x="192" y="256"/>
                </a:cubicBezTo>
                <a:cubicBezTo>
                  <a:pt x="128" y="264"/>
                  <a:pt x="88" y="260"/>
                  <a:pt x="48" y="256"/>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6" name="Freeform 38"/>
          <p:cNvSpPr>
            <a:spLocks/>
          </p:cNvSpPr>
          <p:nvPr/>
        </p:nvSpPr>
        <p:spPr bwMode="auto">
          <a:xfrm>
            <a:off x="5410200" y="2819400"/>
            <a:ext cx="736600" cy="381000"/>
          </a:xfrm>
          <a:custGeom>
            <a:avLst/>
            <a:gdLst>
              <a:gd name="T0" fmla="*/ 0 w 464"/>
              <a:gd name="T1" fmla="*/ 0 h 240"/>
              <a:gd name="T2" fmla="*/ 384 w 464"/>
              <a:gd name="T3" fmla="*/ 48 h 240"/>
              <a:gd name="T4" fmla="*/ 432 w 464"/>
              <a:gd name="T5" fmla="*/ 192 h 240"/>
              <a:gd name="T6" fmla="*/ 192 w 464"/>
              <a:gd name="T7" fmla="*/ 192 h 240"/>
              <a:gd name="T8" fmla="*/ 0 w 464"/>
              <a:gd name="T9" fmla="*/ 240 h 240"/>
            </a:gdLst>
            <a:ahLst/>
            <a:cxnLst>
              <a:cxn ang="0">
                <a:pos x="T0" y="T1"/>
              </a:cxn>
              <a:cxn ang="0">
                <a:pos x="T2" y="T3"/>
              </a:cxn>
              <a:cxn ang="0">
                <a:pos x="T4" y="T5"/>
              </a:cxn>
              <a:cxn ang="0">
                <a:pos x="T6" y="T7"/>
              </a:cxn>
              <a:cxn ang="0">
                <a:pos x="T8" y="T9"/>
              </a:cxn>
            </a:cxnLst>
            <a:rect l="0" t="0" r="r" b="b"/>
            <a:pathLst>
              <a:path w="464" h="240">
                <a:moveTo>
                  <a:pt x="0" y="0"/>
                </a:moveTo>
                <a:cubicBezTo>
                  <a:pt x="156" y="8"/>
                  <a:pt x="312" y="16"/>
                  <a:pt x="384" y="48"/>
                </a:cubicBezTo>
                <a:cubicBezTo>
                  <a:pt x="456" y="80"/>
                  <a:pt x="464" y="168"/>
                  <a:pt x="432" y="192"/>
                </a:cubicBezTo>
                <a:cubicBezTo>
                  <a:pt x="400" y="216"/>
                  <a:pt x="264" y="184"/>
                  <a:pt x="192" y="192"/>
                </a:cubicBezTo>
                <a:cubicBezTo>
                  <a:pt x="120" y="200"/>
                  <a:pt x="32" y="232"/>
                  <a:pt x="0" y="240"/>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7" name="Freeform 39"/>
          <p:cNvSpPr>
            <a:spLocks/>
          </p:cNvSpPr>
          <p:nvPr/>
        </p:nvSpPr>
        <p:spPr bwMode="auto">
          <a:xfrm>
            <a:off x="5537200" y="3797300"/>
            <a:ext cx="711200" cy="546100"/>
          </a:xfrm>
          <a:custGeom>
            <a:avLst/>
            <a:gdLst>
              <a:gd name="T0" fmla="*/ 96 w 448"/>
              <a:gd name="T1" fmla="*/ 56 h 344"/>
              <a:gd name="T2" fmla="*/ 336 w 448"/>
              <a:gd name="T3" fmla="*/ 8 h 344"/>
              <a:gd name="T4" fmla="*/ 432 w 448"/>
              <a:gd name="T5" fmla="*/ 104 h 344"/>
              <a:gd name="T6" fmla="*/ 240 w 448"/>
              <a:gd name="T7" fmla="*/ 248 h 344"/>
              <a:gd name="T8" fmla="*/ 0 w 448"/>
              <a:gd name="T9" fmla="*/ 344 h 344"/>
            </a:gdLst>
            <a:ahLst/>
            <a:cxnLst>
              <a:cxn ang="0">
                <a:pos x="T0" y="T1"/>
              </a:cxn>
              <a:cxn ang="0">
                <a:pos x="T2" y="T3"/>
              </a:cxn>
              <a:cxn ang="0">
                <a:pos x="T4" y="T5"/>
              </a:cxn>
              <a:cxn ang="0">
                <a:pos x="T6" y="T7"/>
              </a:cxn>
              <a:cxn ang="0">
                <a:pos x="T8" y="T9"/>
              </a:cxn>
            </a:cxnLst>
            <a:rect l="0" t="0" r="r" b="b"/>
            <a:pathLst>
              <a:path w="448" h="344">
                <a:moveTo>
                  <a:pt x="96" y="56"/>
                </a:moveTo>
                <a:cubicBezTo>
                  <a:pt x="188" y="28"/>
                  <a:pt x="280" y="0"/>
                  <a:pt x="336" y="8"/>
                </a:cubicBezTo>
                <a:cubicBezTo>
                  <a:pt x="392" y="16"/>
                  <a:pt x="448" y="64"/>
                  <a:pt x="432" y="104"/>
                </a:cubicBezTo>
                <a:cubicBezTo>
                  <a:pt x="416" y="144"/>
                  <a:pt x="312" y="208"/>
                  <a:pt x="240" y="248"/>
                </a:cubicBezTo>
                <a:cubicBezTo>
                  <a:pt x="168" y="288"/>
                  <a:pt x="40" y="328"/>
                  <a:pt x="0" y="344"/>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8" name="Freeform 40"/>
          <p:cNvSpPr>
            <a:spLocks/>
          </p:cNvSpPr>
          <p:nvPr/>
        </p:nvSpPr>
        <p:spPr bwMode="auto">
          <a:xfrm>
            <a:off x="5791200" y="5003800"/>
            <a:ext cx="660400" cy="558800"/>
          </a:xfrm>
          <a:custGeom>
            <a:avLst/>
            <a:gdLst>
              <a:gd name="T0" fmla="*/ 48 w 416"/>
              <a:gd name="T1" fmla="*/ 64 h 352"/>
              <a:gd name="T2" fmla="*/ 336 w 416"/>
              <a:gd name="T3" fmla="*/ 16 h 352"/>
              <a:gd name="T4" fmla="*/ 384 w 416"/>
              <a:gd name="T5" fmla="*/ 160 h 352"/>
              <a:gd name="T6" fmla="*/ 144 w 416"/>
              <a:gd name="T7" fmla="*/ 304 h 352"/>
              <a:gd name="T8" fmla="*/ 0 w 416"/>
              <a:gd name="T9" fmla="*/ 352 h 352"/>
            </a:gdLst>
            <a:ahLst/>
            <a:cxnLst>
              <a:cxn ang="0">
                <a:pos x="T0" y="T1"/>
              </a:cxn>
              <a:cxn ang="0">
                <a:pos x="T2" y="T3"/>
              </a:cxn>
              <a:cxn ang="0">
                <a:pos x="T4" y="T5"/>
              </a:cxn>
              <a:cxn ang="0">
                <a:pos x="T6" y="T7"/>
              </a:cxn>
              <a:cxn ang="0">
                <a:pos x="T8" y="T9"/>
              </a:cxn>
            </a:cxnLst>
            <a:rect l="0" t="0" r="r" b="b"/>
            <a:pathLst>
              <a:path w="416" h="352">
                <a:moveTo>
                  <a:pt x="48" y="64"/>
                </a:moveTo>
                <a:cubicBezTo>
                  <a:pt x="164" y="32"/>
                  <a:pt x="280" y="0"/>
                  <a:pt x="336" y="16"/>
                </a:cubicBezTo>
                <a:cubicBezTo>
                  <a:pt x="392" y="32"/>
                  <a:pt x="416" y="112"/>
                  <a:pt x="384" y="160"/>
                </a:cubicBezTo>
                <a:cubicBezTo>
                  <a:pt x="352" y="208"/>
                  <a:pt x="208" y="272"/>
                  <a:pt x="144" y="304"/>
                </a:cubicBezTo>
                <a:cubicBezTo>
                  <a:pt x="80" y="336"/>
                  <a:pt x="24" y="344"/>
                  <a:pt x="0" y="352"/>
                </a:cubicBezTo>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32494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47459" name="Text Box 3"/>
          <p:cNvSpPr txBox="1">
            <a:spLocks noChangeArrowheads="1"/>
          </p:cNvSpPr>
          <p:nvPr/>
        </p:nvSpPr>
        <p:spPr bwMode="auto">
          <a:xfrm>
            <a:off x="2819400" y="685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L1</a:t>
            </a:r>
            <a:endParaRPr lang="en-AU" sz="1800" b="1">
              <a:solidFill>
                <a:srgbClr val="FFFF66"/>
              </a:solidFill>
              <a:latin typeface="Arial" charset="0"/>
            </a:endParaRPr>
          </a:p>
        </p:txBody>
      </p:sp>
      <p:sp>
        <p:nvSpPr>
          <p:cNvPr id="147460" name="Freeform 4"/>
          <p:cNvSpPr>
            <a:spLocks/>
          </p:cNvSpPr>
          <p:nvPr/>
        </p:nvSpPr>
        <p:spPr bwMode="auto">
          <a:xfrm>
            <a:off x="3911600" y="457200"/>
            <a:ext cx="1536700" cy="952500"/>
          </a:xfrm>
          <a:custGeom>
            <a:avLst/>
            <a:gdLst>
              <a:gd name="T0" fmla="*/ 464 w 968"/>
              <a:gd name="T1" fmla="*/ 48 h 600"/>
              <a:gd name="T2" fmla="*/ 224 w 968"/>
              <a:gd name="T3" fmla="*/ 48 h 600"/>
              <a:gd name="T4" fmla="*/ 80 w 968"/>
              <a:gd name="T5" fmla="*/ 48 h 600"/>
              <a:gd name="T6" fmla="*/ 128 w 968"/>
              <a:gd name="T7" fmla="*/ 288 h 600"/>
              <a:gd name="T8" fmla="*/ 32 w 968"/>
              <a:gd name="T9" fmla="*/ 432 h 600"/>
              <a:gd name="T10" fmla="*/ 32 w 968"/>
              <a:gd name="T11" fmla="*/ 576 h 600"/>
              <a:gd name="T12" fmla="*/ 224 w 968"/>
              <a:gd name="T13" fmla="*/ 576 h 600"/>
              <a:gd name="T14" fmla="*/ 704 w 968"/>
              <a:gd name="T15" fmla="*/ 576 h 600"/>
              <a:gd name="T16" fmla="*/ 944 w 968"/>
              <a:gd name="T17" fmla="*/ 528 h 600"/>
              <a:gd name="T18" fmla="*/ 848 w 968"/>
              <a:gd name="T19" fmla="*/ 240 h 600"/>
              <a:gd name="T20" fmla="*/ 896 w 968"/>
              <a:gd name="T21" fmla="*/ 48 h 600"/>
              <a:gd name="T22" fmla="*/ 752 w 968"/>
              <a:gd name="T23" fmla="*/ 0 h 600"/>
              <a:gd name="T24" fmla="*/ 464 w 968"/>
              <a:gd name="T25" fmla="*/ 4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8" h="600">
                <a:moveTo>
                  <a:pt x="464" y="48"/>
                </a:moveTo>
                <a:cubicBezTo>
                  <a:pt x="376" y="56"/>
                  <a:pt x="288" y="48"/>
                  <a:pt x="224" y="48"/>
                </a:cubicBezTo>
                <a:cubicBezTo>
                  <a:pt x="160" y="48"/>
                  <a:pt x="96" y="8"/>
                  <a:pt x="80" y="48"/>
                </a:cubicBezTo>
                <a:cubicBezTo>
                  <a:pt x="64" y="88"/>
                  <a:pt x="136" y="224"/>
                  <a:pt x="128" y="288"/>
                </a:cubicBezTo>
                <a:cubicBezTo>
                  <a:pt x="120" y="352"/>
                  <a:pt x="48" y="384"/>
                  <a:pt x="32" y="432"/>
                </a:cubicBezTo>
                <a:cubicBezTo>
                  <a:pt x="16" y="480"/>
                  <a:pt x="0" y="552"/>
                  <a:pt x="32" y="576"/>
                </a:cubicBezTo>
                <a:cubicBezTo>
                  <a:pt x="64" y="600"/>
                  <a:pt x="112" y="576"/>
                  <a:pt x="224" y="576"/>
                </a:cubicBezTo>
                <a:cubicBezTo>
                  <a:pt x="336" y="576"/>
                  <a:pt x="584" y="584"/>
                  <a:pt x="704" y="576"/>
                </a:cubicBezTo>
                <a:cubicBezTo>
                  <a:pt x="824" y="568"/>
                  <a:pt x="920" y="584"/>
                  <a:pt x="944" y="528"/>
                </a:cubicBezTo>
                <a:cubicBezTo>
                  <a:pt x="968" y="472"/>
                  <a:pt x="856" y="320"/>
                  <a:pt x="848" y="240"/>
                </a:cubicBezTo>
                <a:cubicBezTo>
                  <a:pt x="840" y="160"/>
                  <a:pt x="912" y="88"/>
                  <a:pt x="896" y="48"/>
                </a:cubicBezTo>
                <a:cubicBezTo>
                  <a:pt x="880" y="8"/>
                  <a:pt x="816" y="0"/>
                  <a:pt x="752" y="0"/>
                </a:cubicBezTo>
                <a:cubicBezTo>
                  <a:pt x="688" y="0"/>
                  <a:pt x="552" y="40"/>
                  <a:pt x="464" y="48"/>
                </a:cubicBezTo>
                <a:close/>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1" name="Freeform 5"/>
          <p:cNvSpPr>
            <a:spLocks/>
          </p:cNvSpPr>
          <p:nvPr/>
        </p:nvSpPr>
        <p:spPr bwMode="auto">
          <a:xfrm>
            <a:off x="3924300" y="2641600"/>
            <a:ext cx="1689100" cy="965200"/>
          </a:xfrm>
          <a:custGeom>
            <a:avLst/>
            <a:gdLst>
              <a:gd name="T0" fmla="*/ 504 w 1064"/>
              <a:gd name="T1" fmla="*/ 16 h 608"/>
              <a:gd name="T2" fmla="*/ 216 w 1064"/>
              <a:gd name="T3" fmla="*/ 16 h 608"/>
              <a:gd name="T4" fmla="*/ 72 w 1064"/>
              <a:gd name="T5" fmla="*/ 64 h 608"/>
              <a:gd name="T6" fmla="*/ 168 w 1064"/>
              <a:gd name="T7" fmla="*/ 256 h 608"/>
              <a:gd name="T8" fmla="*/ 72 w 1064"/>
              <a:gd name="T9" fmla="*/ 496 h 608"/>
              <a:gd name="T10" fmla="*/ 72 w 1064"/>
              <a:gd name="T11" fmla="*/ 592 h 608"/>
              <a:gd name="T12" fmla="*/ 504 w 1064"/>
              <a:gd name="T13" fmla="*/ 592 h 608"/>
              <a:gd name="T14" fmla="*/ 696 w 1064"/>
              <a:gd name="T15" fmla="*/ 592 h 608"/>
              <a:gd name="T16" fmla="*/ 1032 w 1064"/>
              <a:gd name="T17" fmla="*/ 544 h 608"/>
              <a:gd name="T18" fmla="*/ 888 w 1064"/>
              <a:gd name="T19" fmla="*/ 400 h 608"/>
              <a:gd name="T20" fmla="*/ 888 w 1064"/>
              <a:gd name="T21" fmla="*/ 208 h 608"/>
              <a:gd name="T22" fmla="*/ 984 w 1064"/>
              <a:gd name="T23" fmla="*/ 112 h 608"/>
              <a:gd name="T24" fmla="*/ 888 w 1064"/>
              <a:gd name="T25" fmla="*/ 16 h 608"/>
              <a:gd name="T26" fmla="*/ 552 w 1064"/>
              <a:gd name="T27" fmla="*/ 16 h 608"/>
              <a:gd name="T28" fmla="*/ 504 w 1064"/>
              <a:gd name="T29" fmla="*/ 1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4" h="608">
                <a:moveTo>
                  <a:pt x="504" y="16"/>
                </a:moveTo>
                <a:cubicBezTo>
                  <a:pt x="448" y="16"/>
                  <a:pt x="288" y="8"/>
                  <a:pt x="216" y="16"/>
                </a:cubicBezTo>
                <a:cubicBezTo>
                  <a:pt x="144" y="24"/>
                  <a:pt x="80" y="24"/>
                  <a:pt x="72" y="64"/>
                </a:cubicBezTo>
                <a:cubicBezTo>
                  <a:pt x="64" y="104"/>
                  <a:pt x="168" y="184"/>
                  <a:pt x="168" y="256"/>
                </a:cubicBezTo>
                <a:cubicBezTo>
                  <a:pt x="168" y="328"/>
                  <a:pt x="88" y="440"/>
                  <a:pt x="72" y="496"/>
                </a:cubicBezTo>
                <a:cubicBezTo>
                  <a:pt x="56" y="552"/>
                  <a:pt x="0" y="576"/>
                  <a:pt x="72" y="592"/>
                </a:cubicBezTo>
                <a:cubicBezTo>
                  <a:pt x="144" y="608"/>
                  <a:pt x="400" y="592"/>
                  <a:pt x="504" y="592"/>
                </a:cubicBezTo>
                <a:cubicBezTo>
                  <a:pt x="608" y="592"/>
                  <a:pt x="608" y="600"/>
                  <a:pt x="696" y="592"/>
                </a:cubicBezTo>
                <a:cubicBezTo>
                  <a:pt x="784" y="584"/>
                  <a:pt x="1000" y="576"/>
                  <a:pt x="1032" y="544"/>
                </a:cubicBezTo>
                <a:cubicBezTo>
                  <a:pt x="1064" y="512"/>
                  <a:pt x="912" y="456"/>
                  <a:pt x="888" y="400"/>
                </a:cubicBezTo>
                <a:cubicBezTo>
                  <a:pt x="864" y="344"/>
                  <a:pt x="872" y="256"/>
                  <a:pt x="888" y="208"/>
                </a:cubicBezTo>
                <a:cubicBezTo>
                  <a:pt x="904" y="160"/>
                  <a:pt x="984" y="144"/>
                  <a:pt x="984" y="112"/>
                </a:cubicBezTo>
                <a:cubicBezTo>
                  <a:pt x="984" y="80"/>
                  <a:pt x="960" y="32"/>
                  <a:pt x="888" y="16"/>
                </a:cubicBezTo>
                <a:cubicBezTo>
                  <a:pt x="816" y="0"/>
                  <a:pt x="616" y="16"/>
                  <a:pt x="552" y="16"/>
                </a:cubicBezTo>
                <a:cubicBezTo>
                  <a:pt x="488" y="16"/>
                  <a:pt x="560" y="16"/>
                  <a:pt x="504" y="16"/>
                </a:cubicBezTo>
                <a:close/>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2" name="Text Box 6"/>
          <p:cNvSpPr txBox="1">
            <a:spLocks noChangeArrowheads="1"/>
          </p:cNvSpPr>
          <p:nvPr/>
        </p:nvSpPr>
        <p:spPr bwMode="auto">
          <a:xfrm>
            <a:off x="2819400" y="1828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L2</a:t>
            </a:r>
            <a:endParaRPr lang="en-AU" sz="1800" b="1">
              <a:solidFill>
                <a:srgbClr val="FFFF66"/>
              </a:solidFill>
              <a:latin typeface="Arial" charset="0"/>
            </a:endParaRPr>
          </a:p>
        </p:txBody>
      </p:sp>
      <p:sp>
        <p:nvSpPr>
          <p:cNvPr id="147463" name="Text Box 7"/>
          <p:cNvSpPr txBox="1">
            <a:spLocks noChangeArrowheads="1"/>
          </p:cNvSpPr>
          <p:nvPr/>
        </p:nvSpPr>
        <p:spPr bwMode="auto">
          <a:xfrm>
            <a:off x="2819400" y="28336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L3</a:t>
            </a:r>
            <a:endParaRPr lang="en-AU" sz="1800" b="1">
              <a:solidFill>
                <a:srgbClr val="FFFF66"/>
              </a:solidFill>
              <a:latin typeface="Arial" charset="0"/>
            </a:endParaRPr>
          </a:p>
        </p:txBody>
      </p:sp>
      <p:sp>
        <p:nvSpPr>
          <p:cNvPr id="147464" name="Text Box 8"/>
          <p:cNvSpPr txBox="1">
            <a:spLocks noChangeArrowheads="1"/>
          </p:cNvSpPr>
          <p:nvPr/>
        </p:nvSpPr>
        <p:spPr bwMode="auto">
          <a:xfrm>
            <a:off x="2819400" y="4129088"/>
            <a:ext cx="5334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L4</a:t>
            </a:r>
            <a:endParaRPr lang="en-AU" sz="1800" b="1">
              <a:solidFill>
                <a:srgbClr val="FFFF66"/>
              </a:solidFill>
              <a:latin typeface="Arial" charset="0"/>
            </a:endParaRPr>
          </a:p>
        </p:txBody>
      </p:sp>
      <p:sp>
        <p:nvSpPr>
          <p:cNvPr id="147465" name="Text Box 9"/>
          <p:cNvSpPr txBox="1">
            <a:spLocks noChangeArrowheads="1"/>
          </p:cNvSpPr>
          <p:nvPr/>
        </p:nvSpPr>
        <p:spPr bwMode="auto">
          <a:xfrm>
            <a:off x="2819400" y="5257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L5</a:t>
            </a:r>
            <a:endParaRPr lang="en-AU" sz="1800" b="1">
              <a:solidFill>
                <a:srgbClr val="FFFF66"/>
              </a:solidFill>
              <a:latin typeface="Arial" charset="0"/>
            </a:endParaRPr>
          </a:p>
        </p:txBody>
      </p:sp>
      <p:sp>
        <p:nvSpPr>
          <p:cNvPr id="147466" name="Freeform 10"/>
          <p:cNvSpPr>
            <a:spLocks/>
          </p:cNvSpPr>
          <p:nvPr/>
        </p:nvSpPr>
        <p:spPr bwMode="auto">
          <a:xfrm>
            <a:off x="3848100" y="5016500"/>
            <a:ext cx="1955800" cy="1181100"/>
          </a:xfrm>
          <a:custGeom>
            <a:avLst/>
            <a:gdLst>
              <a:gd name="T0" fmla="*/ 600 w 1232"/>
              <a:gd name="T1" fmla="*/ 8 h 744"/>
              <a:gd name="T2" fmla="*/ 408 w 1232"/>
              <a:gd name="T3" fmla="*/ 8 h 744"/>
              <a:gd name="T4" fmla="*/ 168 w 1232"/>
              <a:gd name="T5" fmla="*/ 8 h 744"/>
              <a:gd name="T6" fmla="*/ 72 w 1232"/>
              <a:gd name="T7" fmla="*/ 56 h 744"/>
              <a:gd name="T8" fmla="*/ 72 w 1232"/>
              <a:gd name="T9" fmla="*/ 152 h 744"/>
              <a:gd name="T10" fmla="*/ 168 w 1232"/>
              <a:gd name="T11" fmla="*/ 344 h 744"/>
              <a:gd name="T12" fmla="*/ 168 w 1232"/>
              <a:gd name="T13" fmla="*/ 536 h 744"/>
              <a:gd name="T14" fmla="*/ 72 w 1232"/>
              <a:gd name="T15" fmla="*/ 632 h 744"/>
              <a:gd name="T16" fmla="*/ 24 w 1232"/>
              <a:gd name="T17" fmla="*/ 680 h 744"/>
              <a:gd name="T18" fmla="*/ 216 w 1232"/>
              <a:gd name="T19" fmla="*/ 584 h 744"/>
              <a:gd name="T20" fmla="*/ 552 w 1232"/>
              <a:gd name="T21" fmla="*/ 536 h 744"/>
              <a:gd name="T22" fmla="*/ 888 w 1232"/>
              <a:gd name="T23" fmla="*/ 584 h 744"/>
              <a:gd name="T24" fmla="*/ 1176 w 1232"/>
              <a:gd name="T25" fmla="*/ 728 h 744"/>
              <a:gd name="T26" fmla="*/ 1224 w 1232"/>
              <a:gd name="T27" fmla="*/ 680 h 744"/>
              <a:gd name="T28" fmla="*/ 1128 w 1232"/>
              <a:gd name="T29" fmla="*/ 584 h 744"/>
              <a:gd name="T30" fmla="*/ 1080 w 1232"/>
              <a:gd name="T31" fmla="*/ 392 h 744"/>
              <a:gd name="T32" fmla="*/ 1128 w 1232"/>
              <a:gd name="T33" fmla="*/ 248 h 744"/>
              <a:gd name="T34" fmla="*/ 1176 w 1232"/>
              <a:gd name="T35" fmla="*/ 56 h 744"/>
              <a:gd name="T36" fmla="*/ 1080 w 1232"/>
              <a:gd name="T37" fmla="*/ 8 h 744"/>
              <a:gd name="T38" fmla="*/ 792 w 1232"/>
              <a:gd name="T39" fmla="*/ 8 h 744"/>
              <a:gd name="T40" fmla="*/ 600 w 1232"/>
              <a:gd name="T41" fmla="*/ 8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744">
                <a:moveTo>
                  <a:pt x="600" y="8"/>
                </a:moveTo>
                <a:cubicBezTo>
                  <a:pt x="536" y="8"/>
                  <a:pt x="480" y="8"/>
                  <a:pt x="408" y="8"/>
                </a:cubicBezTo>
                <a:cubicBezTo>
                  <a:pt x="336" y="8"/>
                  <a:pt x="224" y="0"/>
                  <a:pt x="168" y="8"/>
                </a:cubicBezTo>
                <a:cubicBezTo>
                  <a:pt x="112" y="16"/>
                  <a:pt x="88" y="32"/>
                  <a:pt x="72" y="56"/>
                </a:cubicBezTo>
                <a:cubicBezTo>
                  <a:pt x="56" y="80"/>
                  <a:pt x="56" y="104"/>
                  <a:pt x="72" y="152"/>
                </a:cubicBezTo>
                <a:cubicBezTo>
                  <a:pt x="88" y="200"/>
                  <a:pt x="152" y="280"/>
                  <a:pt x="168" y="344"/>
                </a:cubicBezTo>
                <a:cubicBezTo>
                  <a:pt x="184" y="408"/>
                  <a:pt x="184" y="488"/>
                  <a:pt x="168" y="536"/>
                </a:cubicBezTo>
                <a:cubicBezTo>
                  <a:pt x="152" y="584"/>
                  <a:pt x="96" y="608"/>
                  <a:pt x="72" y="632"/>
                </a:cubicBezTo>
                <a:cubicBezTo>
                  <a:pt x="48" y="656"/>
                  <a:pt x="0" y="688"/>
                  <a:pt x="24" y="680"/>
                </a:cubicBezTo>
                <a:cubicBezTo>
                  <a:pt x="48" y="672"/>
                  <a:pt x="128" y="608"/>
                  <a:pt x="216" y="584"/>
                </a:cubicBezTo>
                <a:cubicBezTo>
                  <a:pt x="304" y="560"/>
                  <a:pt x="440" y="536"/>
                  <a:pt x="552" y="536"/>
                </a:cubicBezTo>
                <a:cubicBezTo>
                  <a:pt x="664" y="536"/>
                  <a:pt x="784" y="552"/>
                  <a:pt x="888" y="584"/>
                </a:cubicBezTo>
                <a:cubicBezTo>
                  <a:pt x="992" y="616"/>
                  <a:pt x="1120" y="712"/>
                  <a:pt x="1176" y="728"/>
                </a:cubicBezTo>
                <a:cubicBezTo>
                  <a:pt x="1232" y="744"/>
                  <a:pt x="1232" y="704"/>
                  <a:pt x="1224" y="680"/>
                </a:cubicBezTo>
                <a:cubicBezTo>
                  <a:pt x="1216" y="656"/>
                  <a:pt x="1152" y="632"/>
                  <a:pt x="1128" y="584"/>
                </a:cubicBezTo>
                <a:cubicBezTo>
                  <a:pt x="1104" y="536"/>
                  <a:pt x="1080" y="448"/>
                  <a:pt x="1080" y="392"/>
                </a:cubicBezTo>
                <a:cubicBezTo>
                  <a:pt x="1080" y="336"/>
                  <a:pt x="1112" y="304"/>
                  <a:pt x="1128" y="248"/>
                </a:cubicBezTo>
                <a:cubicBezTo>
                  <a:pt x="1144" y="192"/>
                  <a:pt x="1184" y="96"/>
                  <a:pt x="1176" y="56"/>
                </a:cubicBezTo>
                <a:cubicBezTo>
                  <a:pt x="1168" y="16"/>
                  <a:pt x="1144" y="16"/>
                  <a:pt x="1080" y="8"/>
                </a:cubicBezTo>
                <a:cubicBezTo>
                  <a:pt x="1016" y="0"/>
                  <a:pt x="872" y="8"/>
                  <a:pt x="792" y="8"/>
                </a:cubicBezTo>
                <a:cubicBezTo>
                  <a:pt x="712" y="8"/>
                  <a:pt x="664" y="8"/>
                  <a:pt x="600" y="8"/>
                </a:cubicBezTo>
                <a:close/>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7" name="Freeform 11"/>
          <p:cNvSpPr>
            <a:spLocks/>
          </p:cNvSpPr>
          <p:nvPr/>
        </p:nvSpPr>
        <p:spPr bwMode="auto">
          <a:xfrm>
            <a:off x="4025900" y="1562100"/>
            <a:ext cx="1473200" cy="863600"/>
          </a:xfrm>
          <a:custGeom>
            <a:avLst/>
            <a:gdLst>
              <a:gd name="T0" fmla="*/ 488 w 928"/>
              <a:gd name="T1" fmla="*/ 24 h 544"/>
              <a:gd name="T2" fmla="*/ 296 w 928"/>
              <a:gd name="T3" fmla="*/ 24 h 544"/>
              <a:gd name="T4" fmla="*/ 104 w 928"/>
              <a:gd name="T5" fmla="*/ 24 h 544"/>
              <a:gd name="T6" fmla="*/ 8 w 928"/>
              <a:gd name="T7" fmla="*/ 24 h 544"/>
              <a:gd name="T8" fmla="*/ 56 w 928"/>
              <a:gd name="T9" fmla="*/ 168 h 544"/>
              <a:gd name="T10" fmla="*/ 104 w 928"/>
              <a:gd name="T11" fmla="*/ 264 h 544"/>
              <a:gd name="T12" fmla="*/ 8 w 928"/>
              <a:gd name="T13" fmla="*/ 504 h 544"/>
              <a:gd name="T14" fmla="*/ 104 w 928"/>
              <a:gd name="T15" fmla="*/ 504 h 544"/>
              <a:gd name="T16" fmla="*/ 344 w 928"/>
              <a:gd name="T17" fmla="*/ 504 h 544"/>
              <a:gd name="T18" fmla="*/ 632 w 928"/>
              <a:gd name="T19" fmla="*/ 504 h 544"/>
              <a:gd name="T20" fmla="*/ 824 w 928"/>
              <a:gd name="T21" fmla="*/ 504 h 544"/>
              <a:gd name="T22" fmla="*/ 920 w 928"/>
              <a:gd name="T23" fmla="*/ 456 h 544"/>
              <a:gd name="T24" fmla="*/ 872 w 928"/>
              <a:gd name="T25" fmla="*/ 408 h 544"/>
              <a:gd name="T26" fmla="*/ 824 w 928"/>
              <a:gd name="T27" fmla="*/ 264 h 544"/>
              <a:gd name="T28" fmla="*/ 872 w 928"/>
              <a:gd name="T29" fmla="*/ 120 h 544"/>
              <a:gd name="T30" fmla="*/ 920 w 928"/>
              <a:gd name="T31" fmla="*/ 24 h 544"/>
              <a:gd name="T32" fmla="*/ 824 w 928"/>
              <a:gd name="T33" fmla="*/ 24 h 544"/>
              <a:gd name="T34" fmla="*/ 680 w 928"/>
              <a:gd name="T35" fmla="*/ 24 h 544"/>
              <a:gd name="T36" fmla="*/ 488 w 928"/>
              <a:gd name="T37" fmla="*/ 2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8" h="544">
                <a:moveTo>
                  <a:pt x="488" y="24"/>
                </a:moveTo>
                <a:cubicBezTo>
                  <a:pt x="424" y="24"/>
                  <a:pt x="360" y="24"/>
                  <a:pt x="296" y="24"/>
                </a:cubicBezTo>
                <a:cubicBezTo>
                  <a:pt x="232" y="24"/>
                  <a:pt x="152" y="24"/>
                  <a:pt x="104" y="24"/>
                </a:cubicBezTo>
                <a:cubicBezTo>
                  <a:pt x="56" y="24"/>
                  <a:pt x="16" y="0"/>
                  <a:pt x="8" y="24"/>
                </a:cubicBezTo>
                <a:cubicBezTo>
                  <a:pt x="0" y="48"/>
                  <a:pt x="40" y="128"/>
                  <a:pt x="56" y="168"/>
                </a:cubicBezTo>
                <a:cubicBezTo>
                  <a:pt x="72" y="208"/>
                  <a:pt x="112" y="208"/>
                  <a:pt x="104" y="264"/>
                </a:cubicBezTo>
                <a:cubicBezTo>
                  <a:pt x="96" y="320"/>
                  <a:pt x="8" y="464"/>
                  <a:pt x="8" y="504"/>
                </a:cubicBezTo>
                <a:cubicBezTo>
                  <a:pt x="8" y="544"/>
                  <a:pt x="48" y="504"/>
                  <a:pt x="104" y="504"/>
                </a:cubicBezTo>
                <a:cubicBezTo>
                  <a:pt x="160" y="504"/>
                  <a:pt x="256" y="504"/>
                  <a:pt x="344" y="504"/>
                </a:cubicBezTo>
                <a:cubicBezTo>
                  <a:pt x="432" y="504"/>
                  <a:pt x="552" y="504"/>
                  <a:pt x="632" y="504"/>
                </a:cubicBezTo>
                <a:cubicBezTo>
                  <a:pt x="712" y="504"/>
                  <a:pt x="776" y="512"/>
                  <a:pt x="824" y="504"/>
                </a:cubicBezTo>
                <a:cubicBezTo>
                  <a:pt x="872" y="496"/>
                  <a:pt x="912" y="472"/>
                  <a:pt x="920" y="456"/>
                </a:cubicBezTo>
                <a:cubicBezTo>
                  <a:pt x="928" y="440"/>
                  <a:pt x="888" y="440"/>
                  <a:pt x="872" y="408"/>
                </a:cubicBezTo>
                <a:cubicBezTo>
                  <a:pt x="856" y="376"/>
                  <a:pt x="824" y="312"/>
                  <a:pt x="824" y="264"/>
                </a:cubicBezTo>
                <a:cubicBezTo>
                  <a:pt x="824" y="216"/>
                  <a:pt x="856" y="160"/>
                  <a:pt x="872" y="120"/>
                </a:cubicBezTo>
                <a:cubicBezTo>
                  <a:pt x="888" y="80"/>
                  <a:pt x="928" y="40"/>
                  <a:pt x="920" y="24"/>
                </a:cubicBezTo>
                <a:cubicBezTo>
                  <a:pt x="912" y="8"/>
                  <a:pt x="864" y="24"/>
                  <a:pt x="824" y="24"/>
                </a:cubicBezTo>
                <a:cubicBezTo>
                  <a:pt x="784" y="24"/>
                  <a:pt x="736" y="24"/>
                  <a:pt x="680" y="24"/>
                </a:cubicBezTo>
                <a:cubicBezTo>
                  <a:pt x="624" y="24"/>
                  <a:pt x="552" y="24"/>
                  <a:pt x="488" y="24"/>
                </a:cubicBezTo>
                <a:close/>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8" name="Freeform 12"/>
          <p:cNvSpPr>
            <a:spLocks/>
          </p:cNvSpPr>
          <p:nvPr/>
        </p:nvSpPr>
        <p:spPr bwMode="auto">
          <a:xfrm>
            <a:off x="4000500" y="3937000"/>
            <a:ext cx="1562100" cy="876300"/>
          </a:xfrm>
          <a:custGeom>
            <a:avLst/>
            <a:gdLst>
              <a:gd name="T0" fmla="*/ 496 w 984"/>
              <a:gd name="T1" fmla="*/ 16 h 552"/>
              <a:gd name="T2" fmla="*/ 256 w 984"/>
              <a:gd name="T3" fmla="*/ 16 h 552"/>
              <a:gd name="T4" fmla="*/ 64 w 984"/>
              <a:gd name="T5" fmla="*/ 16 h 552"/>
              <a:gd name="T6" fmla="*/ 16 w 984"/>
              <a:gd name="T7" fmla="*/ 16 h 552"/>
              <a:gd name="T8" fmla="*/ 16 w 984"/>
              <a:gd name="T9" fmla="*/ 112 h 552"/>
              <a:gd name="T10" fmla="*/ 64 w 984"/>
              <a:gd name="T11" fmla="*/ 208 h 552"/>
              <a:gd name="T12" fmla="*/ 64 w 984"/>
              <a:gd name="T13" fmla="*/ 352 h 552"/>
              <a:gd name="T14" fmla="*/ 16 w 984"/>
              <a:gd name="T15" fmla="*/ 496 h 552"/>
              <a:gd name="T16" fmla="*/ 16 w 984"/>
              <a:gd name="T17" fmla="*/ 544 h 552"/>
              <a:gd name="T18" fmla="*/ 112 w 984"/>
              <a:gd name="T19" fmla="*/ 544 h 552"/>
              <a:gd name="T20" fmla="*/ 352 w 984"/>
              <a:gd name="T21" fmla="*/ 544 h 552"/>
              <a:gd name="T22" fmla="*/ 592 w 984"/>
              <a:gd name="T23" fmla="*/ 544 h 552"/>
              <a:gd name="T24" fmla="*/ 832 w 984"/>
              <a:gd name="T25" fmla="*/ 544 h 552"/>
              <a:gd name="T26" fmla="*/ 880 w 984"/>
              <a:gd name="T27" fmla="*/ 544 h 552"/>
              <a:gd name="T28" fmla="*/ 976 w 984"/>
              <a:gd name="T29" fmla="*/ 496 h 552"/>
              <a:gd name="T30" fmla="*/ 928 w 984"/>
              <a:gd name="T31" fmla="*/ 400 h 552"/>
              <a:gd name="T32" fmla="*/ 880 w 984"/>
              <a:gd name="T33" fmla="*/ 304 h 552"/>
              <a:gd name="T34" fmla="*/ 928 w 984"/>
              <a:gd name="T35" fmla="*/ 112 h 552"/>
              <a:gd name="T36" fmla="*/ 976 w 984"/>
              <a:gd name="T37" fmla="*/ 16 h 552"/>
              <a:gd name="T38" fmla="*/ 928 w 984"/>
              <a:gd name="T39" fmla="*/ 16 h 552"/>
              <a:gd name="T40" fmla="*/ 784 w 984"/>
              <a:gd name="T41" fmla="*/ 16 h 552"/>
              <a:gd name="T42" fmla="*/ 592 w 984"/>
              <a:gd name="T43" fmla="*/ 16 h 552"/>
              <a:gd name="T44" fmla="*/ 496 w 984"/>
              <a:gd name="T45" fmla="*/ 1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4" h="552">
                <a:moveTo>
                  <a:pt x="496" y="16"/>
                </a:moveTo>
                <a:cubicBezTo>
                  <a:pt x="440" y="16"/>
                  <a:pt x="328" y="16"/>
                  <a:pt x="256" y="16"/>
                </a:cubicBezTo>
                <a:cubicBezTo>
                  <a:pt x="184" y="16"/>
                  <a:pt x="104" y="16"/>
                  <a:pt x="64" y="16"/>
                </a:cubicBezTo>
                <a:cubicBezTo>
                  <a:pt x="24" y="16"/>
                  <a:pt x="24" y="0"/>
                  <a:pt x="16" y="16"/>
                </a:cubicBezTo>
                <a:cubicBezTo>
                  <a:pt x="8" y="32"/>
                  <a:pt x="8" y="80"/>
                  <a:pt x="16" y="112"/>
                </a:cubicBezTo>
                <a:cubicBezTo>
                  <a:pt x="24" y="144"/>
                  <a:pt x="56" y="168"/>
                  <a:pt x="64" y="208"/>
                </a:cubicBezTo>
                <a:cubicBezTo>
                  <a:pt x="72" y="248"/>
                  <a:pt x="72" y="304"/>
                  <a:pt x="64" y="352"/>
                </a:cubicBezTo>
                <a:cubicBezTo>
                  <a:pt x="56" y="400"/>
                  <a:pt x="24" y="464"/>
                  <a:pt x="16" y="496"/>
                </a:cubicBezTo>
                <a:cubicBezTo>
                  <a:pt x="8" y="528"/>
                  <a:pt x="0" y="536"/>
                  <a:pt x="16" y="544"/>
                </a:cubicBezTo>
                <a:cubicBezTo>
                  <a:pt x="32" y="552"/>
                  <a:pt x="56" y="544"/>
                  <a:pt x="112" y="544"/>
                </a:cubicBezTo>
                <a:cubicBezTo>
                  <a:pt x="168" y="544"/>
                  <a:pt x="272" y="544"/>
                  <a:pt x="352" y="544"/>
                </a:cubicBezTo>
                <a:cubicBezTo>
                  <a:pt x="432" y="544"/>
                  <a:pt x="512" y="544"/>
                  <a:pt x="592" y="544"/>
                </a:cubicBezTo>
                <a:cubicBezTo>
                  <a:pt x="672" y="544"/>
                  <a:pt x="784" y="544"/>
                  <a:pt x="832" y="544"/>
                </a:cubicBezTo>
                <a:cubicBezTo>
                  <a:pt x="880" y="544"/>
                  <a:pt x="856" y="552"/>
                  <a:pt x="880" y="544"/>
                </a:cubicBezTo>
                <a:cubicBezTo>
                  <a:pt x="904" y="536"/>
                  <a:pt x="968" y="520"/>
                  <a:pt x="976" y="496"/>
                </a:cubicBezTo>
                <a:cubicBezTo>
                  <a:pt x="984" y="472"/>
                  <a:pt x="944" y="432"/>
                  <a:pt x="928" y="400"/>
                </a:cubicBezTo>
                <a:cubicBezTo>
                  <a:pt x="912" y="368"/>
                  <a:pt x="880" y="352"/>
                  <a:pt x="880" y="304"/>
                </a:cubicBezTo>
                <a:cubicBezTo>
                  <a:pt x="880" y="256"/>
                  <a:pt x="912" y="160"/>
                  <a:pt x="928" y="112"/>
                </a:cubicBezTo>
                <a:cubicBezTo>
                  <a:pt x="944" y="64"/>
                  <a:pt x="976" y="32"/>
                  <a:pt x="976" y="16"/>
                </a:cubicBezTo>
                <a:cubicBezTo>
                  <a:pt x="976" y="0"/>
                  <a:pt x="960" y="16"/>
                  <a:pt x="928" y="16"/>
                </a:cubicBezTo>
                <a:cubicBezTo>
                  <a:pt x="896" y="16"/>
                  <a:pt x="840" y="16"/>
                  <a:pt x="784" y="16"/>
                </a:cubicBezTo>
                <a:cubicBezTo>
                  <a:pt x="728" y="16"/>
                  <a:pt x="640" y="16"/>
                  <a:pt x="592" y="16"/>
                </a:cubicBezTo>
                <a:cubicBezTo>
                  <a:pt x="544" y="16"/>
                  <a:pt x="552" y="16"/>
                  <a:pt x="496" y="16"/>
                </a:cubicBezTo>
                <a:close/>
              </a:path>
            </a:pathLst>
          </a:custGeom>
          <a:noFill/>
          <a:ln w="19050" cap="flat" cmpd="sng">
            <a:solidFill>
              <a:srgbClr val="FFFF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9" name="Freeform 13"/>
          <p:cNvSpPr>
            <a:spLocks/>
          </p:cNvSpPr>
          <p:nvPr/>
        </p:nvSpPr>
        <p:spPr bwMode="auto">
          <a:xfrm>
            <a:off x="4089400" y="723900"/>
            <a:ext cx="203200" cy="431800"/>
          </a:xfrm>
          <a:custGeom>
            <a:avLst/>
            <a:gdLst>
              <a:gd name="T0" fmla="*/ 16 w 128"/>
              <a:gd name="T1" fmla="*/ 24 h 272"/>
              <a:gd name="T2" fmla="*/ 16 w 128"/>
              <a:gd name="T3" fmla="*/ 120 h 272"/>
              <a:gd name="T4" fmla="*/ 64 w 128"/>
              <a:gd name="T5" fmla="*/ 264 h 272"/>
              <a:gd name="T6" fmla="*/ 112 w 128"/>
              <a:gd name="T7" fmla="*/ 168 h 272"/>
              <a:gd name="T8" fmla="*/ 112 w 128"/>
              <a:gd name="T9" fmla="*/ 24 h 272"/>
              <a:gd name="T10" fmla="*/ 16 w 128"/>
              <a:gd name="T11" fmla="*/ 24 h 272"/>
            </a:gdLst>
            <a:ahLst/>
            <a:cxnLst>
              <a:cxn ang="0">
                <a:pos x="T0" y="T1"/>
              </a:cxn>
              <a:cxn ang="0">
                <a:pos x="T2" y="T3"/>
              </a:cxn>
              <a:cxn ang="0">
                <a:pos x="T4" y="T5"/>
              </a:cxn>
              <a:cxn ang="0">
                <a:pos x="T6" y="T7"/>
              </a:cxn>
              <a:cxn ang="0">
                <a:pos x="T8" y="T9"/>
              </a:cxn>
              <a:cxn ang="0">
                <a:pos x="T10" y="T11"/>
              </a:cxn>
            </a:cxnLst>
            <a:rect l="0" t="0" r="r" b="b"/>
            <a:pathLst>
              <a:path w="128" h="272">
                <a:moveTo>
                  <a:pt x="16" y="24"/>
                </a:moveTo>
                <a:cubicBezTo>
                  <a:pt x="0" y="40"/>
                  <a:pt x="8" y="80"/>
                  <a:pt x="16" y="120"/>
                </a:cubicBezTo>
                <a:cubicBezTo>
                  <a:pt x="24" y="160"/>
                  <a:pt x="48" y="256"/>
                  <a:pt x="64" y="264"/>
                </a:cubicBezTo>
                <a:cubicBezTo>
                  <a:pt x="80" y="272"/>
                  <a:pt x="104" y="208"/>
                  <a:pt x="112" y="168"/>
                </a:cubicBezTo>
                <a:cubicBezTo>
                  <a:pt x="120" y="128"/>
                  <a:pt x="128" y="48"/>
                  <a:pt x="112" y="24"/>
                </a:cubicBezTo>
                <a:cubicBezTo>
                  <a:pt x="96" y="0"/>
                  <a:pt x="32" y="8"/>
                  <a:pt x="16" y="24"/>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0" name="Freeform 14"/>
          <p:cNvSpPr>
            <a:spLocks/>
          </p:cNvSpPr>
          <p:nvPr/>
        </p:nvSpPr>
        <p:spPr bwMode="auto">
          <a:xfrm>
            <a:off x="5016500" y="609600"/>
            <a:ext cx="254000" cy="457200"/>
          </a:xfrm>
          <a:custGeom>
            <a:avLst/>
            <a:gdLst>
              <a:gd name="T0" fmla="*/ 56 w 160"/>
              <a:gd name="T1" fmla="*/ 0 h 288"/>
              <a:gd name="T2" fmla="*/ 8 w 160"/>
              <a:gd name="T3" fmla="*/ 144 h 288"/>
              <a:gd name="T4" fmla="*/ 104 w 160"/>
              <a:gd name="T5" fmla="*/ 288 h 288"/>
              <a:gd name="T6" fmla="*/ 152 w 160"/>
              <a:gd name="T7" fmla="*/ 144 h 288"/>
              <a:gd name="T8" fmla="*/ 56 w 160"/>
              <a:gd name="T9" fmla="*/ 0 h 288"/>
            </a:gdLst>
            <a:ahLst/>
            <a:cxnLst>
              <a:cxn ang="0">
                <a:pos x="T0" y="T1"/>
              </a:cxn>
              <a:cxn ang="0">
                <a:pos x="T2" y="T3"/>
              </a:cxn>
              <a:cxn ang="0">
                <a:pos x="T4" y="T5"/>
              </a:cxn>
              <a:cxn ang="0">
                <a:pos x="T6" y="T7"/>
              </a:cxn>
              <a:cxn ang="0">
                <a:pos x="T8" y="T9"/>
              </a:cxn>
            </a:cxnLst>
            <a:rect l="0" t="0" r="r" b="b"/>
            <a:pathLst>
              <a:path w="160" h="288">
                <a:moveTo>
                  <a:pt x="56" y="0"/>
                </a:moveTo>
                <a:cubicBezTo>
                  <a:pt x="32" y="0"/>
                  <a:pt x="0" y="96"/>
                  <a:pt x="8" y="144"/>
                </a:cubicBezTo>
                <a:cubicBezTo>
                  <a:pt x="16" y="192"/>
                  <a:pt x="80" y="288"/>
                  <a:pt x="104" y="288"/>
                </a:cubicBezTo>
                <a:cubicBezTo>
                  <a:pt x="128" y="288"/>
                  <a:pt x="160" y="192"/>
                  <a:pt x="152" y="144"/>
                </a:cubicBezTo>
                <a:cubicBezTo>
                  <a:pt x="144" y="96"/>
                  <a:pt x="80" y="0"/>
                  <a:pt x="56" y="0"/>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1" name="Freeform 15"/>
          <p:cNvSpPr>
            <a:spLocks/>
          </p:cNvSpPr>
          <p:nvPr/>
        </p:nvSpPr>
        <p:spPr bwMode="auto">
          <a:xfrm>
            <a:off x="4191000" y="1816100"/>
            <a:ext cx="152400" cy="406400"/>
          </a:xfrm>
          <a:custGeom>
            <a:avLst/>
            <a:gdLst>
              <a:gd name="T0" fmla="*/ 48 w 96"/>
              <a:gd name="T1" fmla="*/ 8 h 256"/>
              <a:gd name="T2" fmla="*/ 0 w 96"/>
              <a:gd name="T3" fmla="*/ 152 h 256"/>
              <a:gd name="T4" fmla="*/ 48 w 96"/>
              <a:gd name="T5" fmla="*/ 248 h 256"/>
              <a:gd name="T6" fmla="*/ 96 w 96"/>
              <a:gd name="T7" fmla="*/ 104 h 256"/>
              <a:gd name="T8" fmla="*/ 48 w 96"/>
              <a:gd name="T9" fmla="*/ 8 h 256"/>
            </a:gdLst>
            <a:ahLst/>
            <a:cxnLst>
              <a:cxn ang="0">
                <a:pos x="T0" y="T1"/>
              </a:cxn>
              <a:cxn ang="0">
                <a:pos x="T2" y="T3"/>
              </a:cxn>
              <a:cxn ang="0">
                <a:pos x="T4" y="T5"/>
              </a:cxn>
              <a:cxn ang="0">
                <a:pos x="T6" y="T7"/>
              </a:cxn>
              <a:cxn ang="0">
                <a:pos x="T8" y="T9"/>
              </a:cxn>
            </a:cxnLst>
            <a:rect l="0" t="0" r="r" b="b"/>
            <a:pathLst>
              <a:path w="96" h="256">
                <a:moveTo>
                  <a:pt x="48" y="8"/>
                </a:moveTo>
                <a:cubicBezTo>
                  <a:pt x="32" y="16"/>
                  <a:pt x="0" y="112"/>
                  <a:pt x="0" y="152"/>
                </a:cubicBezTo>
                <a:cubicBezTo>
                  <a:pt x="0" y="192"/>
                  <a:pt x="32" y="256"/>
                  <a:pt x="48" y="248"/>
                </a:cubicBezTo>
                <a:cubicBezTo>
                  <a:pt x="64" y="240"/>
                  <a:pt x="96" y="144"/>
                  <a:pt x="96" y="104"/>
                </a:cubicBezTo>
                <a:cubicBezTo>
                  <a:pt x="96" y="64"/>
                  <a:pt x="64" y="0"/>
                  <a:pt x="48" y="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2" name="Freeform 16"/>
          <p:cNvSpPr>
            <a:spLocks/>
          </p:cNvSpPr>
          <p:nvPr/>
        </p:nvSpPr>
        <p:spPr bwMode="auto">
          <a:xfrm>
            <a:off x="5105400" y="1739900"/>
            <a:ext cx="228600" cy="482600"/>
          </a:xfrm>
          <a:custGeom>
            <a:avLst/>
            <a:gdLst>
              <a:gd name="T0" fmla="*/ 96 w 144"/>
              <a:gd name="T1" fmla="*/ 8 h 304"/>
              <a:gd name="T2" fmla="*/ 0 w 144"/>
              <a:gd name="T3" fmla="*/ 152 h 304"/>
              <a:gd name="T4" fmla="*/ 96 w 144"/>
              <a:gd name="T5" fmla="*/ 296 h 304"/>
              <a:gd name="T6" fmla="*/ 144 w 144"/>
              <a:gd name="T7" fmla="*/ 104 h 304"/>
              <a:gd name="T8" fmla="*/ 96 w 144"/>
              <a:gd name="T9" fmla="*/ 8 h 304"/>
            </a:gdLst>
            <a:ahLst/>
            <a:cxnLst>
              <a:cxn ang="0">
                <a:pos x="T0" y="T1"/>
              </a:cxn>
              <a:cxn ang="0">
                <a:pos x="T2" y="T3"/>
              </a:cxn>
              <a:cxn ang="0">
                <a:pos x="T4" y="T5"/>
              </a:cxn>
              <a:cxn ang="0">
                <a:pos x="T6" y="T7"/>
              </a:cxn>
              <a:cxn ang="0">
                <a:pos x="T8" y="T9"/>
              </a:cxn>
            </a:cxnLst>
            <a:rect l="0" t="0" r="r" b="b"/>
            <a:pathLst>
              <a:path w="144" h="304">
                <a:moveTo>
                  <a:pt x="96" y="8"/>
                </a:moveTo>
                <a:cubicBezTo>
                  <a:pt x="72" y="16"/>
                  <a:pt x="0" y="104"/>
                  <a:pt x="0" y="152"/>
                </a:cubicBezTo>
                <a:cubicBezTo>
                  <a:pt x="0" y="200"/>
                  <a:pt x="72" y="304"/>
                  <a:pt x="96" y="296"/>
                </a:cubicBezTo>
                <a:cubicBezTo>
                  <a:pt x="120" y="288"/>
                  <a:pt x="144" y="152"/>
                  <a:pt x="144" y="104"/>
                </a:cubicBezTo>
                <a:cubicBezTo>
                  <a:pt x="144" y="56"/>
                  <a:pt x="120" y="0"/>
                  <a:pt x="96" y="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3" name="Freeform 17"/>
          <p:cNvSpPr>
            <a:spLocks/>
          </p:cNvSpPr>
          <p:nvPr/>
        </p:nvSpPr>
        <p:spPr bwMode="auto">
          <a:xfrm>
            <a:off x="4191000" y="2819400"/>
            <a:ext cx="228600" cy="533400"/>
          </a:xfrm>
          <a:custGeom>
            <a:avLst/>
            <a:gdLst>
              <a:gd name="T0" fmla="*/ 48 w 144"/>
              <a:gd name="T1" fmla="*/ 0 h 336"/>
              <a:gd name="T2" fmla="*/ 0 w 144"/>
              <a:gd name="T3" fmla="*/ 144 h 336"/>
              <a:gd name="T4" fmla="*/ 48 w 144"/>
              <a:gd name="T5" fmla="*/ 336 h 336"/>
              <a:gd name="T6" fmla="*/ 144 w 144"/>
              <a:gd name="T7" fmla="*/ 144 h 336"/>
              <a:gd name="T8" fmla="*/ 48 w 144"/>
              <a:gd name="T9" fmla="*/ 0 h 336"/>
            </a:gdLst>
            <a:ahLst/>
            <a:cxnLst>
              <a:cxn ang="0">
                <a:pos x="T0" y="T1"/>
              </a:cxn>
              <a:cxn ang="0">
                <a:pos x="T2" y="T3"/>
              </a:cxn>
              <a:cxn ang="0">
                <a:pos x="T4" y="T5"/>
              </a:cxn>
              <a:cxn ang="0">
                <a:pos x="T6" y="T7"/>
              </a:cxn>
              <a:cxn ang="0">
                <a:pos x="T8" y="T9"/>
              </a:cxn>
            </a:cxnLst>
            <a:rect l="0" t="0" r="r" b="b"/>
            <a:pathLst>
              <a:path w="144" h="336">
                <a:moveTo>
                  <a:pt x="48" y="0"/>
                </a:moveTo>
                <a:cubicBezTo>
                  <a:pt x="24" y="0"/>
                  <a:pt x="0" y="88"/>
                  <a:pt x="0" y="144"/>
                </a:cubicBezTo>
                <a:cubicBezTo>
                  <a:pt x="0" y="200"/>
                  <a:pt x="24" y="336"/>
                  <a:pt x="48" y="336"/>
                </a:cubicBezTo>
                <a:cubicBezTo>
                  <a:pt x="72" y="336"/>
                  <a:pt x="144" y="192"/>
                  <a:pt x="144" y="144"/>
                </a:cubicBezTo>
                <a:cubicBezTo>
                  <a:pt x="144" y="96"/>
                  <a:pt x="72" y="0"/>
                  <a:pt x="48" y="0"/>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4" name="Freeform 18"/>
          <p:cNvSpPr>
            <a:spLocks/>
          </p:cNvSpPr>
          <p:nvPr/>
        </p:nvSpPr>
        <p:spPr bwMode="auto">
          <a:xfrm>
            <a:off x="5105400" y="2895600"/>
            <a:ext cx="241300" cy="457200"/>
          </a:xfrm>
          <a:custGeom>
            <a:avLst/>
            <a:gdLst>
              <a:gd name="T0" fmla="*/ 96 w 152"/>
              <a:gd name="T1" fmla="*/ 0 h 288"/>
              <a:gd name="T2" fmla="*/ 0 w 152"/>
              <a:gd name="T3" fmla="*/ 96 h 288"/>
              <a:gd name="T4" fmla="*/ 96 w 152"/>
              <a:gd name="T5" fmla="*/ 288 h 288"/>
              <a:gd name="T6" fmla="*/ 144 w 152"/>
              <a:gd name="T7" fmla="*/ 96 h 288"/>
              <a:gd name="T8" fmla="*/ 96 w 152"/>
              <a:gd name="T9" fmla="*/ 0 h 288"/>
            </a:gdLst>
            <a:ahLst/>
            <a:cxnLst>
              <a:cxn ang="0">
                <a:pos x="T0" y="T1"/>
              </a:cxn>
              <a:cxn ang="0">
                <a:pos x="T2" y="T3"/>
              </a:cxn>
              <a:cxn ang="0">
                <a:pos x="T4" y="T5"/>
              </a:cxn>
              <a:cxn ang="0">
                <a:pos x="T6" y="T7"/>
              </a:cxn>
              <a:cxn ang="0">
                <a:pos x="T8" y="T9"/>
              </a:cxn>
            </a:cxnLst>
            <a:rect l="0" t="0" r="r" b="b"/>
            <a:pathLst>
              <a:path w="152" h="288">
                <a:moveTo>
                  <a:pt x="96" y="0"/>
                </a:moveTo>
                <a:cubicBezTo>
                  <a:pt x="72" y="0"/>
                  <a:pt x="0" y="48"/>
                  <a:pt x="0" y="96"/>
                </a:cubicBezTo>
                <a:cubicBezTo>
                  <a:pt x="0" y="144"/>
                  <a:pt x="72" y="288"/>
                  <a:pt x="96" y="288"/>
                </a:cubicBezTo>
                <a:cubicBezTo>
                  <a:pt x="120" y="288"/>
                  <a:pt x="136" y="144"/>
                  <a:pt x="144" y="96"/>
                </a:cubicBezTo>
                <a:cubicBezTo>
                  <a:pt x="152" y="48"/>
                  <a:pt x="120" y="0"/>
                  <a:pt x="96" y="0"/>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5" name="Freeform 19"/>
          <p:cNvSpPr>
            <a:spLocks/>
          </p:cNvSpPr>
          <p:nvPr/>
        </p:nvSpPr>
        <p:spPr bwMode="auto">
          <a:xfrm>
            <a:off x="4114800" y="3949700"/>
            <a:ext cx="228600" cy="558800"/>
          </a:xfrm>
          <a:custGeom>
            <a:avLst/>
            <a:gdLst>
              <a:gd name="T0" fmla="*/ 96 w 144"/>
              <a:gd name="T1" fmla="*/ 8 h 352"/>
              <a:gd name="T2" fmla="*/ 0 w 144"/>
              <a:gd name="T3" fmla="*/ 104 h 352"/>
              <a:gd name="T4" fmla="*/ 96 w 144"/>
              <a:gd name="T5" fmla="*/ 344 h 352"/>
              <a:gd name="T6" fmla="*/ 144 w 144"/>
              <a:gd name="T7" fmla="*/ 152 h 352"/>
              <a:gd name="T8" fmla="*/ 96 w 144"/>
              <a:gd name="T9" fmla="*/ 8 h 352"/>
            </a:gdLst>
            <a:ahLst/>
            <a:cxnLst>
              <a:cxn ang="0">
                <a:pos x="T0" y="T1"/>
              </a:cxn>
              <a:cxn ang="0">
                <a:pos x="T2" y="T3"/>
              </a:cxn>
              <a:cxn ang="0">
                <a:pos x="T4" y="T5"/>
              </a:cxn>
              <a:cxn ang="0">
                <a:pos x="T6" y="T7"/>
              </a:cxn>
              <a:cxn ang="0">
                <a:pos x="T8" y="T9"/>
              </a:cxn>
            </a:cxnLst>
            <a:rect l="0" t="0" r="r" b="b"/>
            <a:pathLst>
              <a:path w="144" h="352">
                <a:moveTo>
                  <a:pt x="96" y="8"/>
                </a:moveTo>
                <a:cubicBezTo>
                  <a:pt x="72" y="0"/>
                  <a:pt x="0" y="48"/>
                  <a:pt x="0" y="104"/>
                </a:cubicBezTo>
                <a:cubicBezTo>
                  <a:pt x="0" y="160"/>
                  <a:pt x="72" y="336"/>
                  <a:pt x="96" y="344"/>
                </a:cubicBezTo>
                <a:cubicBezTo>
                  <a:pt x="120" y="352"/>
                  <a:pt x="144" y="208"/>
                  <a:pt x="144" y="152"/>
                </a:cubicBezTo>
                <a:cubicBezTo>
                  <a:pt x="144" y="96"/>
                  <a:pt x="120" y="16"/>
                  <a:pt x="96" y="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6" name="Freeform 20"/>
          <p:cNvSpPr>
            <a:spLocks/>
          </p:cNvSpPr>
          <p:nvPr/>
        </p:nvSpPr>
        <p:spPr bwMode="auto">
          <a:xfrm>
            <a:off x="5216525" y="3949700"/>
            <a:ext cx="254000" cy="482600"/>
          </a:xfrm>
          <a:custGeom>
            <a:avLst/>
            <a:gdLst>
              <a:gd name="T0" fmla="*/ 56 w 160"/>
              <a:gd name="T1" fmla="*/ 8 h 304"/>
              <a:gd name="T2" fmla="*/ 8 w 160"/>
              <a:gd name="T3" fmla="*/ 152 h 304"/>
              <a:gd name="T4" fmla="*/ 104 w 160"/>
              <a:gd name="T5" fmla="*/ 296 h 304"/>
              <a:gd name="T6" fmla="*/ 152 w 160"/>
              <a:gd name="T7" fmla="*/ 104 h 304"/>
              <a:gd name="T8" fmla="*/ 56 w 160"/>
              <a:gd name="T9" fmla="*/ 8 h 304"/>
            </a:gdLst>
            <a:ahLst/>
            <a:cxnLst>
              <a:cxn ang="0">
                <a:pos x="T0" y="T1"/>
              </a:cxn>
              <a:cxn ang="0">
                <a:pos x="T2" y="T3"/>
              </a:cxn>
              <a:cxn ang="0">
                <a:pos x="T4" y="T5"/>
              </a:cxn>
              <a:cxn ang="0">
                <a:pos x="T6" y="T7"/>
              </a:cxn>
              <a:cxn ang="0">
                <a:pos x="T8" y="T9"/>
              </a:cxn>
            </a:cxnLst>
            <a:rect l="0" t="0" r="r" b="b"/>
            <a:pathLst>
              <a:path w="160" h="304">
                <a:moveTo>
                  <a:pt x="56" y="8"/>
                </a:moveTo>
                <a:cubicBezTo>
                  <a:pt x="32" y="16"/>
                  <a:pt x="0" y="104"/>
                  <a:pt x="8" y="152"/>
                </a:cubicBezTo>
                <a:cubicBezTo>
                  <a:pt x="16" y="200"/>
                  <a:pt x="80" y="304"/>
                  <a:pt x="104" y="296"/>
                </a:cubicBezTo>
                <a:cubicBezTo>
                  <a:pt x="128" y="288"/>
                  <a:pt x="160" y="152"/>
                  <a:pt x="152" y="104"/>
                </a:cubicBezTo>
                <a:cubicBezTo>
                  <a:pt x="144" y="56"/>
                  <a:pt x="80" y="0"/>
                  <a:pt x="56" y="8"/>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7" name="Freeform 21"/>
          <p:cNvSpPr>
            <a:spLocks/>
          </p:cNvSpPr>
          <p:nvPr/>
        </p:nvSpPr>
        <p:spPr bwMode="auto">
          <a:xfrm>
            <a:off x="4076700" y="5080000"/>
            <a:ext cx="292100" cy="431800"/>
          </a:xfrm>
          <a:custGeom>
            <a:avLst/>
            <a:gdLst>
              <a:gd name="T0" fmla="*/ 168 w 184"/>
              <a:gd name="T1" fmla="*/ 16 h 272"/>
              <a:gd name="T2" fmla="*/ 24 w 184"/>
              <a:gd name="T3" fmla="*/ 64 h 272"/>
              <a:gd name="T4" fmla="*/ 24 w 184"/>
              <a:gd name="T5" fmla="*/ 256 h 272"/>
              <a:gd name="T6" fmla="*/ 120 w 184"/>
              <a:gd name="T7" fmla="*/ 160 h 272"/>
              <a:gd name="T8" fmla="*/ 168 w 184"/>
              <a:gd name="T9" fmla="*/ 16 h 272"/>
            </a:gdLst>
            <a:ahLst/>
            <a:cxnLst>
              <a:cxn ang="0">
                <a:pos x="T0" y="T1"/>
              </a:cxn>
              <a:cxn ang="0">
                <a:pos x="T2" y="T3"/>
              </a:cxn>
              <a:cxn ang="0">
                <a:pos x="T4" y="T5"/>
              </a:cxn>
              <a:cxn ang="0">
                <a:pos x="T6" y="T7"/>
              </a:cxn>
              <a:cxn ang="0">
                <a:pos x="T8" y="T9"/>
              </a:cxn>
            </a:cxnLst>
            <a:rect l="0" t="0" r="r" b="b"/>
            <a:pathLst>
              <a:path w="184" h="272">
                <a:moveTo>
                  <a:pt x="168" y="16"/>
                </a:moveTo>
                <a:cubicBezTo>
                  <a:pt x="152" y="0"/>
                  <a:pt x="48" y="24"/>
                  <a:pt x="24" y="64"/>
                </a:cubicBezTo>
                <a:cubicBezTo>
                  <a:pt x="0" y="104"/>
                  <a:pt x="8" y="240"/>
                  <a:pt x="24" y="256"/>
                </a:cubicBezTo>
                <a:cubicBezTo>
                  <a:pt x="40" y="272"/>
                  <a:pt x="96" y="192"/>
                  <a:pt x="120" y="160"/>
                </a:cubicBezTo>
                <a:cubicBezTo>
                  <a:pt x="144" y="128"/>
                  <a:pt x="184" y="32"/>
                  <a:pt x="168" y="16"/>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8" name="Freeform 22"/>
          <p:cNvSpPr>
            <a:spLocks/>
          </p:cNvSpPr>
          <p:nvPr/>
        </p:nvSpPr>
        <p:spPr bwMode="auto">
          <a:xfrm>
            <a:off x="5308600" y="4991100"/>
            <a:ext cx="381000" cy="558800"/>
          </a:xfrm>
          <a:custGeom>
            <a:avLst/>
            <a:gdLst>
              <a:gd name="T0" fmla="*/ 16 w 240"/>
              <a:gd name="T1" fmla="*/ 24 h 352"/>
              <a:gd name="T2" fmla="*/ 112 w 240"/>
              <a:gd name="T3" fmla="*/ 312 h 352"/>
              <a:gd name="T4" fmla="*/ 208 w 240"/>
              <a:gd name="T5" fmla="*/ 264 h 352"/>
              <a:gd name="T6" fmla="*/ 208 w 240"/>
              <a:gd name="T7" fmla="*/ 168 h 352"/>
              <a:gd name="T8" fmla="*/ 16 w 240"/>
              <a:gd name="T9" fmla="*/ 24 h 352"/>
            </a:gdLst>
            <a:ahLst/>
            <a:cxnLst>
              <a:cxn ang="0">
                <a:pos x="T0" y="T1"/>
              </a:cxn>
              <a:cxn ang="0">
                <a:pos x="T2" y="T3"/>
              </a:cxn>
              <a:cxn ang="0">
                <a:pos x="T4" y="T5"/>
              </a:cxn>
              <a:cxn ang="0">
                <a:pos x="T6" y="T7"/>
              </a:cxn>
              <a:cxn ang="0">
                <a:pos x="T8" y="T9"/>
              </a:cxn>
            </a:cxnLst>
            <a:rect l="0" t="0" r="r" b="b"/>
            <a:pathLst>
              <a:path w="240" h="352">
                <a:moveTo>
                  <a:pt x="16" y="24"/>
                </a:moveTo>
                <a:cubicBezTo>
                  <a:pt x="0" y="48"/>
                  <a:pt x="80" y="272"/>
                  <a:pt x="112" y="312"/>
                </a:cubicBezTo>
                <a:cubicBezTo>
                  <a:pt x="144" y="352"/>
                  <a:pt x="192" y="288"/>
                  <a:pt x="208" y="264"/>
                </a:cubicBezTo>
                <a:cubicBezTo>
                  <a:pt x="224" y="240"/>
                  <a:pt x="240" y="208"/>
                  <a:pt x="208" y="168"/>
                </a:cubicBezTo>
                <a:cubicBezTo>
                  <a:pt x="176" y="128"/>
                  <a:pt x="32" y="0"/>
                  <a:pt x="16" y="24"/>
                </a:cubicBezTo>
                <a:close/>
              </a:path>
            </a:pathLst>
          </a:custGeom>
          <a:noFill/>
          <a:ln w="1905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00465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447800" y="1431925"/>
            <a:ext cx="5943600" cy="36933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solidFill>
                  <a:schemeClr val="bg1"/>
                </a:solidFill>
              </a:rPr>
              <a:t>READING THE LATERAL VIEW</a:t>
            </a:r>
          </a:p>
        </p:txBody>
      </p:sp>
    </p:spTree>
    <p:extLst>
      <p:ext uri="{BB962C8B-B14F-4D97-AF65-F5344CB8AC3E}">
        <p14:creationId xmlns:p14="http://schemas.microsoft.com/office/powerpoint/2010/main" val="2645574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9A2EFF0-CFCA-4E61-85BA-F3C4C8838CF2}"/>
              </a:ext>
            </a:extLst>
          </p:cNvPr>
          <p:cNvSpPr txBox="1"/>
          <p:nvPr/>
        </p:nvSpPr>
        <p:spPr>
          <a:xfrm>
            <a:off x="2457152" y="438676"/>
            <a:ext cx="4267200" cy="369332"/>
          </a:xfrm>
          <a:prstGeom prst="rect">
            <a:avLst/>
          </a:prstGeom>
          <a:noFill/>
        </p:spPr>
        <p:txBody>
          <a:bodyPr wrap="square" rtlCol="0">
            <a:spAutoFit/>
          </a:bodyPr>
          <a:lstStyle/>
          <a:p>
            <a:r>
              <a:rPr lang="en-US" dirty="0" smtClean="0">
                <a:solidFill>
                  <a:schemeClr val="bg1"/>
                </a:solidFill>
              </a:rPr>
              <a:t>Lateral view</a:t>
            </a:r>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298" y="914400"/>
            <a:ext cx="4686896" cy="553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077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27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2545376"/>
            <a:ext cx="8915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a:spcBef>
                <a:spcPct val="50000"/>
              </a:spcBef>
              <a:buFont typeface="Arial" pitchFamily="34" charset="0"/>
              <a:buChar char="•"/>
            </a:pPr>
            <a:r>
              <a:rPr lang="en-US" sz="1600" b="1" dirty="0">
                <a:solidFill>
                  <a:srgbClr val="00FFFF"/>
                </a:solidFill>
                <a:latin typeface="Arial" charset="0"/>
              </a:rPr>
              <a:t>vertebral bodies</a:t>
            </a:r>
          </a:p>
          <a:p>
            <a:pPr marL="742950" lvl="1" indent="-285750">
              <a:spcBef>
                <a:spcPct val="50000"/>
              </a:spcBef>
              <a:buFont typeface="Arial" pitchFamily="34" charset="0"/>
              <a:buChar char="•"/>
            </a:pPr>
            <a:r>
              <a:rPr lang="en-US" sz="1600" b="1" dirty="0">
                <a:solidFill>
                  <a:srgbClr val="00FFFF"/>
                </a:solidFill>
                <a:latin typeface="Arial" charset="0"/>
              </a:rPr>
              <a:t>pedicles, lamina, superior and inferior articular processes</a:t>
            </a:r>
          </a:p>
          <a:p>
            <a:pPr marL="742950" lvl="1" indent="-285750">
              <a:spcBef>
                <a:spcPct val="50000"/>
              </a:spcBef>
              <a:buFont typeface="Arial" pitchFamily="34" charset="0"/>
              <a:buChar char="•"/>
            </a:pPr>
            <a:r>
              <a:rPr lang="en-US" sz="1600" b="1" dirty="0">
                <a:solidFill>
                  <a:srgbClr val="00FFFF"/>
                </a:solidFill>
                <a:latin typeface="Arial" charset="0"/>
              </a:rPr>
              <a:t>transverse processes</a:t>
            </a:r>
          </a:p>
          <a:p>
            <a:pPr marL="742950" lvl="1" indent="-285750">
              <a:spcBef>
                <a:spcPct val="50000"/>
              </a:spcBef>
              <a:buFont typeface="Arial" pitchFamily="34" charset="0"/>
              <a:buChar char="•"/>
            </a:pPr>
            <a:r>
              <a:rPr lang="en-US" sz="1600" b="1" dirty="0" err="1">
                <a:solidFill>
                  <a:srgbClr val="00FFFF"/>
                </a:solidFill>
                <a:latin typeface="Arial" charset="0"/>
              </a:rPr>
              <a:t>spineous</a:t>
            </a:r>
            <a:r>
              <a:rPr lang="en-US" sz="1600" b="1" dirty="0">
                <a:solidFill>
                  <a:srgbClr val="00FFFF"/>
                </a:solidFill>
                <a:latin typeface="Arial" charset="0"/>
              </a:rPr>
              <a:t> processes</a:t>
            </a:r>
          </a:p>
          <a:p>
            <a:pPr>
              <a:spcBef>
                <a:spcPct val="50000"/>
              </a:spcBef>
            </a:pPr>
            <a:endParaRPr lang="en-US" sz="1600" b="1" dirty="0">
              <a:solidFill>
                <a:srgbClr val="00FFFF"/>
              </a:solidFill>
              <a:latin typeface="Arial" charset="0"/>
            </a:endParaRPr>
          </a:p>
        </p:txBody>
      </p:sp>
      <p:sp>
        <p:nvSpPr>
          <p:cNvPr id="3" name="Text Box 2"/>
          <p:cNvSpPr txBox="1">
            <a:spLocks noChangeArrowheads="1"/>
          </p:cNvSpPr>
          <p:nvPr/>
        </p:nvSpPr>
        <p:spPr bwMode="auto">
          <a:xfrm>
            <a:off x="1672980" y="1524000"/>
            <a:ext cx="5943600" cy="369332"/>
          </a:xfrm>
          <a:prstGeom prst="rect">
            <a:avLst/>
          </a:prstGeom>
          <a:solidFill>
            <a:schemeClr val="tx1"/>
          </a:solidFill>
          <a:ln>
            <a:noFill/>
          </a:ln>
          <a:effectLst/>
        </p:spPr>
        <p:txBody>
          <a:bodyPr>
            <a:spAutoFit/>
          </a:bodyPr>
          <a:lstStyle/>
          <a:p>
            <a:pPr>
              <a:spcBef>
                <a:spcPct val="50000"/>
              </a:spcBef>
            </a:pPr>
            <a:r>
              <a:rPr lang="en-US" b="1" dirty="0">
                <a:solidFill>
                  <a:srgbClr val="00FFFF"/>
                </a:solidFill>
                <a:latin typeface="Arial" charset="0"/>
              </a:rPr>
              <a:t>Let’s find these structures</a:t>
            </a:r>
          </a:p>
        </p:txBody>
      </p:sp>
    </p:spTree>
    <p:extLst>
      <p:ext uri="{BB962C8B-B14F-4D97-AF65-F5344CB8AC3E}">
        <p14:creationId xmlns:p14="http://schemas.microsoft.com/office/powerpoint/2010/main" val="1785747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895600" y="1431925"/>
            <a:ext cx="32766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FF66"/>
                </a:solidFill>
                <a:latin typeface="Arial" charset="0"/>
              </a:rPr>
              <a:t>VERTEBRAL BODIES</a:t>
            </a:r>
          </a:p>
        </p:txBody>
      </p:sp>
    </p:spTree>
    <p:extLst>
      <p:ext uri="{BB962C8B-B14F-4D97-AF65-F5344CB8AC3E}">
        <p14:creationId xmlns:p14="http://schemas.microsoft.com/office/powerpoint/2010/main" val="488097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6200" y="136525"/>
            <a:ext cx="9067800" cy="22304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b="1">
              <a:solidFill>
                <a:srgbClr val="00FFFF"/>
              </a:solidFill>
              <a:latin typeface="Arial" charset="0"/>
            </a:endParaRPr>
          </a:p>
          <a:p>
            <a:pPr>
              <a:spcBef>
                <a:spcPct val="50000"/>
              </a:spcBef>
            </a:pPr>
            <a:r>
              <a:rPr lang="en-US" sz="1600" b="1">
                <a:solidFill>
                  <a:srgbClr val="00FFFF"/>
                </a:solidFill>
                <a:latin typeface="Arial" charset="0"/>
              </a:rPr>
              <a:t>Disregarding everything else, for the moment,</a:t>
            </a:r>
          </a:p>
          <a:p>
            <a:pPr>
              <a:spcBef>
                <a:spcPct val="50000"/>
              </a:spcBef>
            </a:pPr>
            <a:endParaRPr lang="en-US" sz="1600" b="1">
              <a:solidFill>
                <a:srgbClr val="00FFFF"/>
              </a:solidFill>
              <a:latin typeface="Arial" charset="0"/>
            </a:endParaRPr>
          </a:p>
          <a:p>
            <a:pPr lvl="1">
              <a:spcBef>
                <a:spcPct val="50000"/>
              </a:spcBef>
            </a:pPr>
            <a:r>
              <a:rPr lang="en-US" sz="1600" b="1">
                <a:solidFill>
                  <a:srgbClr val="00FFFF"/>
                </a:solidFill>
                <a:latin typeface="Arial" charset="0"/>
              </a:rPr>
              <a:t>trace the outline of each of the vertebral bodies.</a:t>
            </a:r>
          </a:p>
          <a:p>
            <a:pPr>
              <a:spcBef>
                <a:spcPct val="50000"/>
              </a:spcBef>
            </a:pPr>
            <a:endParaRPr lang="en-US" sz="1600" b="1">
              <a:solidFill>
                <a:srgbClr val="00FFFF"/>
              </a:solidFill>
              <a:latin typeface="Arial" charset="0"/>
            </a:endParaRPr>
          </a:p>
          <a:p>
            <a:pPr>
              <a:spcBef>
                <a:spcPct val="50000"/>
              </a:spcBef>
            </a:pPr>
            <a:r>
              <a:rPr lang="en-US" sz="1600" b="1">
                <a:solidFill>
                  <a:srgbClr val="00FFFF"/>
                </a:solidFill>
                <a:latin typeface="Arial" charset="0"/>
              </a:rPr>
              <a:t>Upon doing so, confirm the count.</a:t>
            </a:r>
          </a:p>
        </p:txBody>
      </p:sp>
    </p:spTree>
    <p:extLst>
      <p:ext uri="{BB962C8B-B14F-4D97-AF65-F5344CB8AC3E}">
        <p14:creationId xmlns:p14="http://schemas.microsoft.com/office/powerpoint/2010/main" val="1289127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92" name="Freeform 8"/>
          <p:cNvSpPr>
            <a:spLocks/>
          </p:cNvSpPr>
          <p:nvPr/>
        </p:nvSpPr>
        <p:spPr bwMode="auto">
          <a:xfrm>
            <a:off x="4178300" y="152400"/>
            <a:ext cx="1422400" cy="1092200"/>
          </a:xfrm>
          <a:custGeom>
            <a:avLst/>
            <a:gdLst>
              <a:gd name="T0" fmla="*/ 584 w 896"/>
              <a:gd name="T1" fmla="*/ 48 h 688"/>
              <a:gd name="T2" fmla="*/ 200 w 896"/>
              <a:gd name="T3" fmla="*/ 0 h 688"/>
              <a:gd name="T4" fmla="*/ 104 w 896"/>
              <a:gd name="T5" fmla="*/ 48 h 688"/>
              <a:gd name="T6" fmla="*/ 104 w 896"/>
              <a:gd name="T7" fmla="*/ 192 h 688"/>
              <a:gd name="T8" fmla="*/ 8 w 896"/>
              <a:gd name="T9" fmla="*/ 480 h 688"/>
              <a:gd name="T10" fmla="*/ 152 w 896"/>
              <a:gd name="T11" fmla="*/ 576 h 688"/>
              <a:gd name="T12" fmla="*/ 488 w 896"/>
              <a:gd name="T13" fmla="*/ 624 h 688"/>
              <a:gd name="T14" fmla="*/ 728 w 896"/>
              <a:gd name="T15" fmla="*/ 672 h 688"/>
              <a:gd name="T16" fmla="*/ 776 w 896"/>
              <a:gd name="T17" fmla="*/ 528 h 688"/>
              <a:gd name="T18" fmla="*/ 824 w 896"/>
              <a:gd name="T19" fmla="*/ 288 h 688"/>
              <a:gd name="T20" fmla="*/ 872 w 896"/>
              <a:gd name="T21" fmla="*/ 96 h 688"/>
              <a:gd name="T22" fmla="*/ 680 w 896"/>
              <a:gd name="T23" fmla="*/ 48 h 688"/>
              <a:gd name="T24" fmla="*/ 584 w 896"/>
              <a:gd name="T25" fmla="*/ 4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6" h="688">
                <a:moveTo>
                  <a:pt x="584" y="48"/>
                </a:moveTo>
                <a:cubicBezTo>
                  <a:pt x="504" y="40"/>
                  <a:pt x="280" y="0"/>
                  <a:pt x="200" y="0"/>
                </a:cubicBezTo>
                <a:cubicBezTo>
                  <a:pt x="120" y="0"/>
                  <a:pt x="120" y="16"/>
                  <a:pt x="104" y="48"/>
                </a:cubicBezTo>
                <a:cubicBezTo>
                  <a:pt x="88" y="80"/>
                  <a:pt x="120" y="120"/>
                  <a:pt x="104" y="192"/>
                </a:cubicBezTo>
                <a:cubicBezTo>
                  <a:pt x="88" y="264"/>
                  <a:pt x="0" y="416"/>
                  <a:pt x="8" y="480"/>
                </a:cubicBezTo>
                <a:cubicBezTo>
                  <a:pt x="16" y="544"/>
                  <a:pt x="72" y="552"/>
                  <a:pt x="152" y="576"/>
                </a:cubicBezTo>
                <a:cubicBezTo>
                  <a:pt x="232" y="600"/>
                  <a:pt x="392" y="608"/>
                  <a:pt x="488" y="624"/>
                </a:cubicBezTo>
                <a:cubicBezTo>
                  <a:pt x="584" y="640"/>
                  <a:pt x="680" y="688"/>
                  <a:pt x="728" y="672"/>
                </a:cubicBezTo>
                <a:cubicBezTo>
                  <a:pt x="776" y="656"/>
                  <a:pt x="760" y="592"/>
                  <a:pt x="776" y="528"/>
                </a:cubicBezTo>
                <a:cubicBezTo>
                  <a:pt x="792" y="464"/>
                  <a:pt x="808" y="360"/>
                  <a:pt x="824" y="288"/>
                </a:cubicBezTo>
                <a:cubicBezTo>
                  <a:pt x="840" y="216"/>
                  <a:pt x="896" y="136"/>
                  <a:pt x="872" y="96"/>
                </a:cubicBezTo>
                <a:cubicBezTo>
                  <a:pt x="848" y="56"/>
                  <a:pt x="728" y="56"/>
                  <a:pt x="680" y="48"/>
                </a:cubicBezTo>
                <a:cubicBezTo>
                  <a:pt x="632" y="40"/>
                  <a:pt x="664" y="56"/>
                  <a:pt x="584" y="48"/>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Text Box 9"/>
          <p:cNvSpPr txBox="1">
            <a:spLocks noChangeArrowheads="1"/>
          </p:cNvSpPr>
          <p:nvPr/>
        </p:nvSpPr>
        <p:spPr bwMode="auto">
          <a:xfrm>
            <a:off x="2971800" y="517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L1</a:t>
            </a:r>
            <a:endParaRPr lang="en-AU" sz="2000" b="1">
              <a:solidFill>
                <a:schemeClr val="bg1"/>
              </a:solidFill>
              <a:latin typeface="Arial" charset="0"/>
            </a:endParaRPr>
          </a:p>
        </p:txBody>
      </p:sp>
    </p:spTree>
    <p:extLst>
      <p:ext uri="{BB962C8B-B14F-4D97-AF65-F5344CB8AC3E}">
        <p14:creationId xmlns:p14="http://schemas.microsoft.com/office/powerpoint/2010/main" val="884101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4" name="Freeform 6"/>
          <p:cNvSpPr>
            <a:spLocks/>
          </p:cNvSpPr>
          <p:nvPr/>
        </p:nvSpPr>
        <p:spPr bwMode="auto">
          <a:xfrm>
            <a:off x="3898900" y="1371600"/>
            <a:ext cx="1460500" cy="1155700"/>
          </a:xfrm>
          <a:custGeom>
            <a:avLst/>
            <a:gdLst>
              <a:gd name="T0" fmla="*/ 568 w 920"/>
              <a:gd name="T1" fmla="*/ 48 h 728"/>
              <a:gd name="T2" fmla="*/ 184 w 920"/>
              <a:gd name="T3" fmla="*/ 0 h 728"/>
              <a:gd name="T4" fmla="*/ 136 w 920"/>
              <a:gd name="T5" fmla="*/ 48 h 728"/>
              <a:gd name="T6" fmla="*/ 136 w 920"/>
              <a:gd name="T7" fmla="*/ 240 h 728"/>
              <a:gd name="T8" fmla="*/ 40 w 920"/>
              <a:gd name="T9" fmla="*/ 576 h 728"/>
              <a:gd name="T10" fmla="*/ 376 w 920"/>
              <a:gd name="T11" fmla="*/ 624 h 728"/>
              <a:gd name="T12" fmla="*/ 616 w 920"/>
              <a:gd name="T13" fmla="*/ 624 h 728"/>
              <a:gd name="T14" fmla="*/ 760 w 920"/>
              <a:gd name="T15" fmla="*/ 720 h 728"/>
              <a:gd name="T16" fmla="*/ 856 w 920"/>
              <a:gd name="T17" fmla="*/ 576 h 728"/>
              <a:gd name="T18" fmla="*/ 856 w 920"/>
              <a:gd name="T19" fmla="*/ 288 h 728"/>
              <a:gd name="T20" fmla="*/ 904 w 920"/>
              <a:gd name="T21" fmla="*/ 48 h 728"/>
              <a:gd name="T22" fmla="*/ 760 w 920"/>
              <a:gd name="T23" fmla="*/ 48 h 728"/>
              <a:gd name="T24" fmla="*/ 568 w 920"/>
              <a:gd name="T25" fmla="*/ 4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728">
                <a:moveTo>
                  <a:pt x="568" y="48"/>
                </a:moveTo>
                <a:cubicBezTo>
                  <a:pt x="472" y="40"/>
                  <a:pt x="256" y="0"/>
                  <a:pt x="184" y="0"/>
                </a:cubicBezTo>
                <a:cubicBezTo>
                  <a:pt x="112" y="0"/>
                  <a:pt x="144" y="8"/>
                  <a:pt x="136" y="48"/>
                </a:cubicBezTo>
                <a:cubicBezTo>
                  <a:pt x="128" y="88"/>
                  <a:pt x="152" y="152"/>
                  <a:pt x="136" y="240"/>
                </a:cubicBezTo>
                <a:cubicBezTo>
                  <a:pt x="120" y="328"/>
                  <a:pt x="0" y="512"/>
                  <a:pt x="40" y="576"/>
                </a:cubicBezTo>
                <a:cubicBezTo>
                  <a:pt x="80" y="640"/>
                  <a:pt x="280" y="616"/>
                  <a:pt x="376" y="624"/>
                </a:cubicBezTo>
                <a:cubicBezTo>
                  <a:pt x="472" y="632"/>
                  <a:pt x="552" y="608"/>
                  <a:pt x="616" y="624"/>
                </a:cubicBezTo>
                <a:cubicBezTo>
                  <a:pt x="680" y="640"/>
                  <a:pt x="720" y="728"/>
                  <a:pt x="760" y="720"/>
                </a:cubicBezTo>
                <a:cubicBezTo>
                  <a:pt x="800" y="712"/>
                  <a:pt x="840" y="648"/>
                  <a:pt x="856" y="576"/>
                </a:cubicBezTo>
                <a:cubicBezTo>
                  <a:pt x="872" y="504"/>
                  <a:pt x="848" y="376"/>
                  <a:pt x="856" y="288"/>
                </a:cubicBezTo>
                <a:cubicBezTo>
                  <a:pt x="864" y="200"/>
                  <a:pt x="920" y="88"/>
                  <a:pt x="904" y="48"/>
                </a:cubicBezTo>
                <a:cubicBezTo>
                  <a:pt x="888" y="8"/>
                  <a:pt x="816" y="48"/>
                  <a:pt x="760" y="48"/>
                </a:cubicBezTo>
                <a:cubicBezTo>
                  <a:pt x="704" y="48"/>
                  <a:pt x="664" y="56"/>
                  <a:pt x="568" y="48"/>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Freeform 7"/>
          <p:cNvSpPr>
            <a:spLocks/>
          </p:cNvSpPr>
          <p:nvPr/>
        </p:nvSpPr>
        <p:spPr bwMode="auto">
          <a:xfrm>
            <a:off x="4178300" y="152400"/>
            <a:ext cx="1422400" cy="1092200"/>
          </a:xfrm>
          <a:custGeom>
            <a:avLst/>
            <a:gdLst>
              <a:gd name="T0" fmla="*/ 584 w 896"/>
              <a:gd name="T1" fmla="*/ 48 h 688"/>
              <a:gd name="T2" fmla="*/ 200 w 896"/>
              <a:gd name="T3" fmla="*/ 0 h 688"/>
              <a:gd name="T4" fmla="*/ 104 w 896"/>
              <a:gd name="T5" fmla="*/ 48 h 688"/>
              <a:gd name="T6" fmla="*/ 104 w 896"/>
              <a:gd name="T7" fmla="*/ 192 h 688"/>
              <a:gd name="T8" fmla="*/ 8 w 896"/>
              <a:gd name="T9" fmla="*/ 480 h 688"/>
              <a:gd name="T10" fmla="*/ 152 w 896"/>
              <a:gd name="T11" fmla="*/ 576 h 688"/>
              <a:gd name="T12" fmla="*/ 488 w 896"/>
              <a:gd name="T13" fmla="*/ 624 h 688"/>
              <a:gd name="T14" fmla="*/ 728 w 896"/>
              <a:gd name="T15" fmla="*/ 672 h 688"/>
              <a:gd name="T16" fmla="*/ 776 w 896"/>
              <a:gd name="T17" fmla="*/ 528 h 688"/>
              <a:gd name="T18" fmla="*/ 824 w 896"/>
              <a:gd name="T19" fmla="*/ 288 h 688"/>
              <a:gd name="T20" fmla="*/ 872 w 896"/>
              <a:gd name="T21" fmla="*/ 96 h 688"/>
              <a:gd name="T22" fmla="*/ 680 w 896"/>
              <a:gd name="T23" fmla="*/ 48 h 688"/>
              <a:gd name="T24" fmla="*/ 584 w 896"/>
              <a:gd name="T25" fmla="*/ 4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6" h="688">
                <a:moveTo>
                  <a:pt x="584" y="48"/>
                </a:moveTo>
                <a:cubicBezTo>
                  <a:pt x="504" y="40"/>
                  <a:pt x="280" y="0"/>
                  <a:pt x="200" y="0"/>
                </a:cubicBezTo>
                <a:cubicBezTo>
                  <a:pt x="120" y="0"/>
                  <a:pt x="120" y="16"/>
                  <a:pt x="104" y="48"/>
                </a:cubicBezTo>
                <a:cubicBezTo>
                  <a:pt x="88" y="80"/>
                  <a:pt x="120" y="120"/>
                  <a:pt x="104" y="192"/>
                </a:cubicBezTo>
                <a:cubicBezTo>
                  <a:pt x="88" y="264"/>
                  <a:pt x="0" y="416"/>
                  <a:pt x="8" y="480"/>
                </a:cubicBezTo>
                <a:cubicBezTo>
                  <a:pt x="16" y="544"/>
                  <a:pt x="72" y="552"/>
                  <a:pt x="152" y="576"/>
                </a:cubicBezTo>
                <a:cubicBezTo>
                  <a:pt x="232" y="600"/>
                  <a:pt x="392" y="608"/>
                  <a:pt x="488" y="624"/>
                </a:cubicBezTo>
                <a:cubicBezTo>
                  <a:pt x="584" y="640"/>
                  <a:pt x="680" y="688"/>
                  <a:pt x="728" y="672"/>
                </a:cubicBezTo>
                <a:cubicBezTo>
                  <a:pt x="776" y="656"/>
                  <a:pt x="760" y="592"/>
                  <a:pt x="776" y="528"/>
                </a:cubicBezTo>
                <a:cubicBezTo>
                  <a:pt x="792" y="464"/>
                  <a:pt x="808" y="360"/>
                  <a:pt x="824" y="288"/>
                </a:cubicBezTo>
                <a:cubicBezTo>
                  <a:pt x="840" y="216"/>
                  <a:pt x="896" y="136"/>
                  <a:pt x="872" y="96"/>
                </a:cubicBezTo>
                <a:cubicBezTo>
                  <a:pt x="848" y="56"/>
                  <a:pt x="728" y="56"/>
                  <a:pt x="680" y="48"/>
                </a:cubicBezTo>
                <a:cubicBezTo>
                  <a:pt x="632" y="40"/>
                  <a:pt x="664" y="56"/>
                  <a:pt x="584" y="48"/>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Text Box 8"/>
          <p:cNvSpPr txBox="1">
            <a:spLocks noChangeArrowheads="1"/>
          </p:cNvSpPr>
          <p:nvPr/>
        </p:nvSpPr>
        <p:spPr bwMode="auto">
          <a:xfrm>
            <a:off x="2971800" y="517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L1</a:t>
            </a:r>
            <a:endParaRPr lang="en-AU" sz="2000" b="1">
              <a:solidFill>
                <a:schemeClr val="bg1"/>
              </a:solidFill>
              <a:latin typeface="Arial" charset="0"/>
            </a:endParaRPr>
          </a:p>
        </p:txBody>
      </p:sp>
      <p:sp>
        <p:nvSpPr>
          <p:cNvPr id="43017" name="Text Box 9"/>
          <p:cNvSpPr txBox="1">
            <a:spLocks noChangeArrowheads="1"/>
          </p:cNvSpPr>
          <p:nvPr/>
        </p:nvSpPr>
        <p:spPr bwMode="auto">
          <a:xfrm>
            <a:off x="2667000" y="1660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L2</a:t>
            </a:r>
            <a:endParaRPr lang="en-AU" sz="2000" b="1">
              <a:solidFill>
                <a:schemeClr val="bg1"/>
              </a:solidFill>
              <a:latin typeface="Arial" charset="0"/>
            </a:endParaRPr>
          </a:p>
        </p:txBody>
      </p:sp>
    </p:spTree>
    <p:extLst>
      <p:ext uri="{BB962C8B-B14F-4D97-AF65-F5344CB8AC3E}">
        <p14:creationId xmlns:p14="http://schemas.microsoft.com/office/powerpoint/2010/main" val="36847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54502"/>
            <a:ext cx="4024604"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505200" cy="535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 xmlns:a16="http://schemas.microsoft.com/office/drawing/2014/main" id="{D9A2EFF0-CFCA-4E61-85BA-F3C4C8838CF2}"/>
              </a:ext>
            </a:extLst>
          </p:cNvPr>
          <p:cNvSpPr txBox="1"/>
          <p:nvPr/>
        </p:nvSpPr>
        <p:spPr>
          <a:xfrm>
            <a:off x="2209800" y="412796"/>
            <a:ext cx="4267200" cy="369332"/>
          </a:xfrm>
          <a:prstGeom prst="rect">
            <a:avLst/>
          </a:prstGeom>
          <a:noFill/>
        </p:spPr>
        <p:txBody>
          <a:bodyPr wrap="square" rtlCol="0">
            <a:spAutoFit/>
          </a:bodyPr>
          <a:lstStyle/>
          <a:p>
            <a:r>
              <a:rPr lang="en-US" dirty="0" smtClean="0">
                <a:solidFill>
                  <a:schemeClr val="bg1"/>
                </a:solidFill>
              </a:rPr>
              <a:t>Getting the AP view</a:t>
            </a:r>
            <a:endParaRPr lang="en-US" dirty="0">
              <a:solidFill>
                <a:schemeClr val="bg1"/>
              </a:solidFill>
            </a:endParaRPr>
          </a:p>
        </p:txBody>
      </p:sp>
    </p:spTree>
    <p:extLst>
      <p:ext uri="{BB962C8B-B14F-4D97-AF65-F5344CB8AC3E}">
        <p14:creationId xmlns:p14="http://schemas.microsoft.com/office/powerpoint/2010/main" val="3032634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7" name="Freeform 5"/>
          <p:cNvSpPr>
            <a:spLocks/>
          </p:cNvSpPr>
          <p:nvPr/>
        </p:nvSpPr>
        <p:spPr bwMode="auto">
          <a:xfrm>
            <a:off x="3784600" y="2565400"/>
            <a:ext cx="1447800" cy="1104900"/>
          </a:xfrm>
          <a:custGeom>
            <a:avLst/>
            <a:gdLst>
              <a:gd name="T0" fmla="*/ 496 w 912"/>
              <a:gd name="T1" fmla="*/ 64 h 696"/>
              <a:gd name="T2" fmla="*/ 256 w 912"/>
              <a:gd name="T3" fmla="*/ 16 h 696"/>
              <a:gd name="T4" fmla="*/ 64 w 912"/>
              <a:gd name="T5" fmla="*/ 160 h 696"/>
              <a:gd name="T6" fmla="*/ 112 w 912"/>
              <a:gd name="T7" fmla="*/ 256 h 696"/>
              <a:gd name="T8" fmla="*/ 112 w 912"/>
              <a:gd name="T9" fmla="*/ 496 h 696"/>
              <a:gd name="T10" fmla="*/ 16 w 912"/>
              <a:gd name="T11" fmla="*/ 640 h 696"/>
              <a:gd name="T12" fmla="*/ 208 w 912"/>
              <a:gd name="T13" fmla="*/ 688 h 696"/>
              <a:gd name="T14" fmla="*/ 544 w 912"/>
              <a:gd name="T15" fmla="*/ 688 h 696"/>
              <a:gd name="T16" fmla="*/ 784 w 912"/>
              <a:gd name="T17" fmla="*/ 640 h 696"/>
              <a:gd name="T18" fmla="*/ 832 w 912"/>
              <a:gd name="T19" fmla="*/ 496 h 696"/>
              <a:gd name="T20" fmla="*/ 832 w 912"/>
              <a:gd name="T21" fmla="*/ 304 h 696"/>
              <a:gd name="T22" fmla="*/ 880 w 912"/>
              <a:gd name="T23" fmla="*/ 64 h 696"/>
              <a:gd name="T24" fmla="*/ 640 w 912"/>
              <a:gd name="T25" fmla="*/ 64 h 696"/>
              <a:gd name="T26" fmla="*/ 496 w 912"/>
              <a:gd name="T27" fmla="*/ 6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2" h="696">
                <a:moveTo>
                  <a:pt x="496" y="64"/>
                </a:moveTo>
                <a:cubicBezTo>
                  <a:pt x="432" y="56"/>
                  <a:pt x="328" y="0"/>
                  <a:pt x="256" y="16"/>
                </a:cubicBezTo>
                <a:cubicBezTo>
                  <a:pt x="184" y="32"/>
                  <a:pt x="88" y="120"/>
                  <a:pt x="64" y="160"/>
                </a:cubicBezTo>
                <a:cubicBezTo>
                  <a:pt x="40" y="200"/>
                  <a:pt x="104" y="200"/>
                  <a:pt x="112" y="256"/>
                </a:cubicBezTo>
                <a:cubicBezTo>
                  <a:pt x="120" y="312"/>
                  <a:pt x="128" y="432"/>
                  <a:pt x="112" y="496"/>
                </a:cubicBezTo>
                <a:cubicBezTo>
                  <a:pt x="96" y="560"/>
                  <a:pt x="0" y="608"/>
                  <a:pt x="16" y="640"/>
                </a:cubicBezTo>
                <a:cubicBezTo>
                  <a:pt x="32" y="672"/>
                  <a:pt x="120" y="680"/>
                  <a:pt x="208" y="688"/>
                </a:cubicBezTo>
                <a:cubicBezTo>
                  <a:pt x="296" y="696"/>
                  <a:pt x="448" y="696"/>
                  <a:pt x="544" y="688"/>
                </a:cubicBezTo>
                <a:cubicBezTo>
                  <a:pt x="640" y="680"/>
                  <a:pt x="736" y="672"/>
                  <a:pt x="784" y="640"/>
                </a:cubicBezTo>
                <a:cubicBezTo>
                  <a:pt x="832" y="608"/>
                  <a:pt x="824" y="552"/>
                  <a:pt x="832" y="496"/>
                </a:cubicBezTo>
                <a:cubicBezTo>
                  <a:pt x="840" y="440"/>
                  <a:pt x="824" y="376"/>
                  <a:pt x="832" y="304"/>
                </a:cubicBezTo>
                <a:cubicBezTo>
                  <a:pt x="840" y="232"/>
                  <a:pt x="912" y="104"/>
                  <a:pt x="880" y="64"/>
                </a:cubicBezTo>
                <a:cubicBezTo>
                  <a:pt x="848" y="24"/>
                  <a:pt x="704" y="64"/>
                  <a:pt x="640" y="64"/>
                </a:cubicBezTo>
                <a:cubicBezTo>
                  <a:pt x="576" y="64"/>
                  <a:pt x="560" y="72"/>
                  <a:pt x="496" y="64"/>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8" name="Freeform 6"/>
          <p:cNvSpPr>
            <a:spLocks/>
          </p:cNvSpPr>
          <p:nvPr/>
        </p:nvSpPr>
        <p:spPr bwMode="auto">
          <a:xfrm>
            <a:off x="3898900" y="1371600"/>
            <a:ext cx="1460500" cy="1155700"/>
          </a:xfrm>
          <a:custGeom>
            <a:avLst/>
            <a:gdLst>
              <a:gd name="T0" fmla="*/ 568 w 920"/>
              <a:gd name="T1" fmla="*/ 48 h 728"/>
              <a:gd name="T2" fmla="*/ 184 w 920"/>
              <a:gd name="T3" fmla="*/ 0 h 728"/>
              <a:gd name="T4" fmla="*/ 136 w 920"/>
              <a:gd name="T5" fmla="*/ 48 h 728"/>
              <a:gd name="T6" fmla="*/ 136 w 920"/>
              <a:gd name="T7" fmla="*/ 240 h 728"/>
              <a:gd name="T8" fmla="*/ 40 w 920"/>
              <a:gd name="T9" fmla="*/ 576 h 728"/>
              <a:gd name="T10" fmla="*/ 376 w 920"/>
              <a:gd name="T11" fmla="*/ 624 h 728"/>
              <a:gd name="T12" fmla="*/ 616 w 920"/>
              <a:gd name="T13" fmla="*/ 624 h 728"/>
              <a:gd name="T14" fmla="*/ 760 w 920"/>
              <a:gd name="T15" fmla="*/ 720 h 728"/>
              <a:gd name="T16" fmla="*/ 856 w 920"/>
              <a:gd name="T17" fmla="*/ 576 h 728"/>
              <a:gd name="T18" fmla="*/ 856 w 920"/>
              <a:gd name="T19" fmla="*/ 288 h 728"/>
              <a:gd name="T20" fmla="*/ 904 w 920"/>
              <a:gd name="T21" fmla="*/ 48 h 728"/>
              <a:gd name="T22" fmla="*/ 760 w 920"/>
              <a:gd name="T23" fmla="*/ 48 h 728"/>
              <a:gd name="T24" fmla="*/ 568 w 920"/>
              <a:gd name="T25" fmla="*/ 4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728">
                <a:moveTo>
                  <a:pt x="568" y="48"/>
                </a:moveTo>
                <a:cubicBezTo>
                  <a:pt x="472" y="40"/>
                  <a:pt x="256" y="0"/>
                  <a:pt x="184" y="0"/>
                </a:cubicBezTo>
                <a:cubicBezTo>
                  <a:pt x="112" y="0"/>
                  <a:pt x="144" y="8"/>
                  <a:pt x="136" y="48"/>
                </a:cubicBezTo>
                <a:cubicBezTo>
                  <a:pt x="128" y="88"/>
                  <a:pt x="152" y="152"/>
                  <a:pt x="136" y="240"/>
                </a:cubicBezTo>
                <a:cubicBezTo>
                  <a:pt x="120" y="328"/>
                  <a:pt x="0" y="512"/>
                  <a:pt x="40" y="576"/>
                </a:cubicBezTo>
                <a:cubicBezTo>
                  <a:pt x="80" y="640"/>
                  <a:pt x="280" y="616"/>
                  <a:pt x="376" y="624"/>
                </a:cubicBezTo>
                <a:cubicBezTo>
                  <a:pt x="472" y="632"/>
                  <a:pt x="552" y="608"/>
                  <a:pt x="616" y="624"/>
                </a:cubicBezTo>
                <a:cubicBezTo>
                  <a:pt x="680" y="640"/>
                  <a:pt x="720" y="728"/>
                  <a:pt x="760" y="720"/>
                </a:cubicBezTo>
                <a:cubicBezTo>
                  <a:pt x="800" y="712"/>
                  <a:pt x="840" y="648"/>
                  <a:pt x="856" y="576"/>
                </a:cubicBezTo>
                <a:cubicBezTo>
                  <a:pt x="872" y="504"/>
                  <a:pt x="848" y="376"/>
                  <a:pt x="856" y="288"/>
                </a:cubicBezTo>
                <a:cubicBezTo>
                  <a:pt x="864" y="200"/>
                  <a:pt x="920" y="88"/>
                  <a:pt x="904" y="48"/>
                </a:cubicBezTo>
                <a:cubicBezTo>
                  <a:pt x="888" y="8"/>
                  <a:pt x="816" y="48"/>
                  <a:pt x="760" y="48"/>
                </a:cubicBezTo>
                <a:cubicBezTo>
                  <a:pt x="704" y="48"/>
                  <a:pt x="664" y="56"/>
                  <a:pt x="568" y="48"/>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9" name="Freeform 7"/>
          <p:cNvSpPr>
            <a:spLocks/>
          </p:cNvSpPr>
          <p:nvPr/>
        </p:nvSpPr>
        <p:spPr bwMode="auto">
          <a:xfrm>
            <a:off x="4178300" y="152400"/>
            <a:ext cx="1422400" cy="1092200"/>
          </a:xfrm>
          <a:custGeom>
            <a:avLst/>
            <a:gdLst>
              <a:gd name="T0" fmla="*/ 584 w 896"/>
              <a:gd name="T1" fmla="*/ 48 h 688"/>
              <a:gd name="T2" fmla="*/ 200 w 896"/>
              <a:gd name="T3" fmla="*/ 0 h 688"/>
              <a:gd name="T4" fmla="*/ 104 w 896"/>
              <a:gd name="T5" fmla="*/ 48 h 688"/>
              <a:gd name="T6" fmla="*/ 104 w 896"/>
              <a:gd name="T7" fmla="*/ 192 h 688"/>
              <a:gd name="T8" fmla="*/ 8 w 896"/>
              <a:gd name="T9" fmla="*/ 480 h 688"/>
              <a:gd name="T10" fmla="*/ 152 w 896"/>
              <a:gd name="T11" fmla="*/ 576 h 688"/>
              <a:gd name="T12" fmla="*/ 488 w 896"/>
              <a:gd name="T13" fmla="*/ 624 h 688"/>
              <a:gd name="T14" fmla="*/ 728 w 896"/>
              <a:gd name="T15" fmla="*/ 672 h 688"/>
              <a:gd name="T16" fmla="*/ 776 w 896"/>
              <a:gd name="T17" fmla="*/ 528 h 688"/>
              <a:gd name="T18" fmla="*/ 824 w 896"/>
              <a:gd name="T19" fmla="*/ 288 h 688"/>
              <a:gd name="T20" fmla="*/ 872 w 896"/>
              <a:gd name="T21" fmla="*/ 96 h 688"/>
              <a:gd name="T22" fmla="*/ 680 w 896"/>
              <a:gd name="T23" fmla="*/ 48 h 688"/>
              <a:gd name="T24" fmla="*/ 584 w 896"/>
              <a:gd name="T25" fmla="*/ 4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6" h="688">
                <a:moveTo>
                  <a:pt x="584" y="48"/>
                </a:moveTo>
                <a:cubicBezTo>
                  <a:pt x="504" y="40"/>
                  <a:pt x="280" y="0"/>
                  <a:pt x="200" y="0"/>
                </a:cubicBezTo>
                <a:cubicBezTo>
                  <a:pt x="120" y="0"/>
                  <a:pt x="120" y="16"/>
                  <a:pt x="104" y="48"/>
                </a:cubicBezTo>
                <a:cubicBezTo>
                  <a:pt x="88" y="80"/>
                  <a:pt x="120" y="120"/>
                  <a:pt x="104" y="192"/>
                </a:cubicBezTo>
                <a:cubicBezTo>
                  <a:pt x="88" y="264"/>
                  <a:pt x="0" y="416"/>
                  <a:pt x="8" y="480"/>
                </a:cubicBezTo>
                <a:cubicBezTo>
                  <a:pt x="16" y="544"/>
                  <a:pt x="72" y="552"/>
                  <a:pt x="152" y="576"/>
                </a:cubicBezTo>
                <a:cubicBezTo>
                  <a:pt x="232" y="600"/>
                  <a:pt x="392" y="608"/>
                  <a:pt x="488" y="624"/>
                </a:cubicBezTo>
                <a:cubicBezTo>
                  <a:pt x="584" y="640"/>
                  <a:pt x="680" y="688"/>
                  <a:pt x="728" y="672"/>
                </a:cubicBezTo>
                <a:cubicBezTo>
                  <a:pt x="776" y="656"/>
                  <a:pt x="760" y="592"/>
                  <a:pt x="776" y="528"/>
                </a:cubicBezTo>
                <a:cubicBezTo>
                  <a:pt x="792" y="464"/>
                  <a:pt x="808" y="360"/>
                  <a:pt x="824" y="288"/>
                </a:cubicBezTo>
                <a:cubicBezTo>
                  <a:pt x="840" y="216"/>
                  <a:pt x="896" y="136"/>
                  <a:pt x="872" y="96"/>
                </a:cubicBezTo>
                <a:cubicBezTo>
                  <a:pt x="848" y="56"/>
                  <a:pt x="728" y="56"/>
                  <a:pt x="680" y="48"/>
                </a:cubicBezTo>
                <a:cubicBezTo>
                  <a:pt x="632" y="40"/>
                  <a:pt x="664" y="56"/>
                  <a:pt x="584" y="48"/>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0" name="Text Box 8"/>
          <p:cNvSpPr txBox="1">
            <a:spLocks noChangeArrowheads="1"/>
          </p:cNvSpPr>
          <p:nvPr/>
        </p:nvSpPr>
        <p:spPr bwMode="auto">
          <a:xfrm>
            <a:off x="2971800" y="517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L1</a:t>
            </a:r>
            <a:endParaRPr lang="en-AU" sz="2000" b="1">
              <a:solidFill>
                <a:schemeClr val="bg1"/>
              </a:solidFill>
              <a:latin typeface="Arial" charset="0"/>
            </a:endParaRPr>
          </a:p>
        </p:txBody>
      </p:sp>
      <p:sp>
        <p:nvSpPr>
          <p:cNvPr id="44041" name="Text Box 9"/>
          <p:cNvSpPr txBox="1">
            <a:spLocks noChangeArrowheads="1"/>
          </p:cNvSpPr>
          <p:nvPr/>
        </p:nvSpPr>
        <p:spPr bwMode="auto">
          <a:xfrm>
            <a:off x="2667000" y="1660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L2</a:t>
            </a:r>
            <a:endParaRPr lang="en-AU" sz="2000" b="1">
              <a:solidFill>
                <a:schemeClr val="bg1"/>
              </a:solidFill>
              <a:latin typeface="Arial" charset="0"/>
            </a:endParaRPr>
          </a:p>
        </p:txBody>
      </p:sp>
      <p:sp>
        <p:nvSpPr>
          <p:cNvPr id="44042" name="Text Box 10"/>
          <p:cNvSpPr txBox="1">
            <a:spLocks noChangeArrowheads="1"/>
          </p:cNvSpPr>
          <p:nvPr/>
        </p:nvSpPr>
        <p:spPr bwMode="auto">
          <a:xfrm>
            <a:off x="2438400" y="28797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L3</a:t>
            </a:r>
            <a:endParaRPr lang="en-AU" sz="2000" b="1">
              <a:solidFill>
                <a:schemeClr val="bg1"/>
              </a:solidFill>
              <a:latin typeface="Arial" charset="0"/>
            </a:endParaRPr>
          </a:p>
        </p:txBody>
      </p:sp>
    </p:spTree>
    <p:extLst>
      <p:ext uri="{BB962C8B-B14F-4D97-AF65-F5344CB8AC3E}">
        <p14:creationId xmlns:p14="http://schemas.microsoft.com/office/powerpoint/2010/main" val="98589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60" name="Freeform 4"/>
          <p:cNvSpPr>
            <a:spLocks/>
          </p:cNvSpPr>
          <p:nvPr/>
        </p:nvSpPr>
        <p:spPr bwMode="auto">
          <a:xfrm>
            <a:off x="3784600" y="3848100"/>
            <a:ext cx="1346200" cy="1231900"/>
          </a:xfrm>
          <a:custGeom>
            <a:avLst/>
            <a:gdLst>
              <a:gd name="T0" fmla="*/ 496 w 848"/>
              <a:gd name="T1" fmla="*/ 72 h 776"/>
              <a:gd name="T2" fmla="*/ 208 w 848"/>
              <a:gd name="T3" fmla="*/ 120 h 776"/>
              <a:gd name="T4" fmla="*/ 16 w 848"/>
              <a:gd name="T5" fmla="*/ 168 h 776"/>
              <a:gd name="T6" fmla="*/ 112 w 848"/>
              <a:gd name="T7" fmla="*/ 264 h 776"/>
              <a:gd name="T8" fmla="*/ 112 w 848"/>
              <a:gd name="T9" fmla="*/ 552 h 776"/>
              <a:gd name="T10" fmla="*/ 160 w 848"/>
              <a:gd name="T11" fmla="*/ 744 h 776"/>
              <a:gd name="T12" fmla="*/ 352 w 848"/>
              <a:gd name="T13" fmla="*/ 744 h 776"/>
              <a:gd name="T14" fmla="*/ 688 w 848"/>
              <a:gd name="T15" fmla="*/ 696 h 776"/>
              <a:gd name="T16" fmla="*/ 832 w 848"/>
              <a:gd name="T17" fmla="*/ 600 h 776"/>
              <a:gd name="T18" fmla="*/ 784 w 848"/>
              <a:gd name="T19" fmla="*/ 456 h 776"/>
              <a:gd name="T20" fmla="*/ 832 w 848"/>
              <a:gd name="T21" fmla="*/ 168 h 776"/>
              <a:gd name="T22" fmla="*/ 784 w 848"/>
              <a:gd name="T23" fmla="*/ 24 h 776"/>
              <a:gd name="T24" fmla="*/ 688 w 848"/>
              <a:gd name="T25" fmla="*/ 24 h 776"/>
              <a:gd name="T26" fmla="*/ 496 w 848"/>
              <a:gd name="T27" fmla="*/ 72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776">
                <a:moveTo>
                  <a:pt x="496" y="72"/>
                </a:moveTo>
                <a:cubicBezTo>
                  <a:pt x="416" y="88"/>
                  <a:pt x="288" y="104"/>
                  <a:pt x="208" y="120"/>
                </a:cubicBezTo>
                <a:cubicBezTo>
                  <a:pt x="128" y="136"/>
                  <a:pt x="32" y="144"/>
                  <a:pt x="16" y="168"/>
                </a:cubicBezTo>
                <a:cubicBezTo>
                  <a:pt x="0" y="192"/>
                  <a:pt x="96" y="200"/>
                  <a:pt x="112" y="264"/>
                </a:cubicBezTo>
                <a:cubicBezTo>
                  <a:pt x="128" y="328"/>
                  <a:pt x="104" y="472"/>
                  <a:pt x="112" y="552"/>
                </a:cubicBezTo>
                <a:cubicBezTo>
                  <a:pt x="120" y="632"/>
                  <a:pt x="120" y="712"/>
                  <a:pt x="160" y="744"/>
                </a:cubicBezTo>
                <a:cubicBezTo>
                  <a:pt x="200" y="776"/>
                  <a:pt x="264" y="752"/>
                  <a:pt x="352" y="744"/>
                </a:cubicBezTo>
                <a:cubicBezTo>
                  <a:pt x="440" y="736"/>
                  <a:pt x="608" y="720"/>
                  <a:pt x="688" y="696"/>
                </a:cubicBezTo>
                <a:cubicBezTo>
                  <a:pt x="768" y="672"/>
                  <a:pt x="816" y="640"/>
                  <a:pt x="832" y="600"/>
                </a:cubicBezTo>
                <a:cubicBezTo>
                  <a:pt x="848" y="560"/>
                  <a:pt x="784" y="528"/>
                  <a:pt x="784" y="456"/>
                </a:cubicBezTo>
                <a:cubicBezTo>
                  <a:pt x="784" y="384"/>
                  <a:pt x="832" y="240"/>
                  <a:pt x="832" y="168"/>
                </a:cubicBezTo>
                <a:cubicBezTo>
                  <a:pt x="832" y="96"/>
                  <a:pt x="808" y="48"/>
                  <a:pt x="784" y="24"/>
                </a:cubicBezTo>
                <a:cubicBezTo>
                  <a:pt x="760" y="0"/>
                  <a:pt x="744" y="16"/>
                  <a:pt x="688" y="24"/>
                </a:cubicBezTo>
                <a:cubicBezTo>
                  <a:pt x="632" y="32"/>
                  <a:pt x="576" y="56"/>
                  <a:pt x="496" y="72"/>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Freeform 5"/>
          <p:cNvSpPr>
            <a:spLocks/>
          </p:cNvSpPr>
          <p:nvPr/>
        </p:nvSpPr>
        <p:spPr bwMode="auto">
          <a:xfrm>
            <a:off x="3784600" y="2565400"/>
            <a:ext cx="1447800" cy="1104900"/>
          </a:xfrm>
          <a:custGeom>
            <a:avLst/>
            <a:gdLst>
              <a:gd name="T0" fmla="*/ 496 w 912"/>
              <a:gd name="T1" fmla="*/ 64 h 696"/>
              <a:gd name="T2" fmla="*/ 256 w 912"/>
              <a:gd name="T3" fmla="*/ 16 h 696"/>
              <a:gd name="T4" fmla="*/ 64 w 912"/>
              <a:gd name="T5" fmla="*/ 160 h 696"/>
              <a:gd name="T6" fmla="*/ 112 w 912"/>
              <a:gd name="T7" fmla="*/ 256 h 696"/>
              <a:gd name="T8" fmla="*/ 112 w 912"/>
              <a:gd name="T9" fmla="*/ 496 h 696"/>
              <a:gd name="T10" fmla="*/ 16 w 912"/>
              <a:gd name="T11" fmla="*/ 640 h 696"/>
              <a:gd name="T12" fmla="*/ 208 w 912"/>
              <a:gd name="T13" fmla="*/ 688 h 696"/>
              <a:gd name="T14" fmla="*/ 544 w 912"/>
              <a:gd name="T15" fmla="*/ 688 h 696"/>
              <a:gd name="T16" fmla="*/ 784 w 912"/>
              <a:gd name="T17" fmla="*/ 640 h 696"/>
              <a:gd name="T18" fmla="*/ 832 w 912"/>
              <a:gd name="T19" fmla="*/ 496 h 696"/>
              <a:gd name="T20" fmla="*/ 832 w 912"/>
              <a:gd name="T21" fmla="*/ 304 h 696"/>
              <a:gd name="T22" fmla="*/ 880 w 912"/>
              <a:gd name="T23" fmla="*/ 64 h 696"/>
              <a:gd name="T24" fmla="*/ 640 w 912"/>
              <a:gd name="T25" fmla="*/ 64 h 696"/>
              <a:gd name="T26" fmla="*/ 496 w 912"/>
              <a:gd name="T27" fmla="*/ 6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2" h="696">
                <a:moveTo>
                  <a:pt x="496" y="64"/>
                </a:moveTo>
                <a:cubicBezTo>
                  <a:pt x="432" y="56"/>
                  <a:pt x="328" y="0"/>
                  <a:pt x="256" y="16"/>
                </a:cubicBezTo>
                <a:cubicBezTo>
                  <a:pt x="184" y="32"/>
                  <a:pt x="88" y="120"/>
                  <a:pt x="64" y="160"/>
                </a:cubicBezTo>
                <a:cubicBezTo>
                  <a:pt x="40" y="200"/>
                  <a:pt x="104" y="200"/>
                  <a:pt x="112" y="256"/>
                </a:cubicBezTo>
                <a:cubicBezTo>
                  <a:pt x="120" y="312"/>
                  <a:pt x="128" y="432"/>
                  <a:pt x="112" y="496"/>
                </a:cubicBezTo>
                <a:cubicBezTo>
                  <a:pt x="96" y="560"/>
                  <a:pt x="0" y="608"/>
                  <a:pt x="16" y="640"/>
                </a:cubicBezTo>
                <a:cubicBezTo>
                  <a:pt x="32" y="672"/>
                  <a:pt x="120" y="680"/>
                  <a:pt x="208" y="688"/>
                </a:cubicBezTo>
                <a:cubicBezTo>
                  <a:pt x="296" y="696"/>
                  <a:pt x="448" y="696"/>
                  <a:pt x="544" y="688"/>
                </a:cubicBezTo>
                <a:cubicBezTo>
                  <a:pt x="640" y="680"/>
                  <a:pt x="736" y="672"/>
                  <a:pt x="784" y="640"/>
                </a:cubicBezTo>
                <a:cubicBezTo>
                  <a:pt x="832" y="608"/>
                  <a:pt x="824" y="552"/>
                  <a:pt x="832" y="496"/>
                </a:cubicBezTo>
                <a:cubicBezTo>
                  <a:pt x="840" y="440"/>
                  <a:pt x="824" y="376"/>
                  <a:pt x="832" y="304"/>
                </a:cubicBezTo>
                <a:cubicBezTo>
                  <a:pt x="840" y="232"/>
                  <a:pt x="912" y="104"/>
                  <a:pt x="880" y="64"/>
                </a:cubicBezTo>
                <a:cubicBezTo>
                  <a:pt x="848" y="24"/>
                  <a:pt x="704" y="64"/>
                  <a:pt x="640" y="64"/>
                </a:cubicBezTo>
                <a:cubicBezTo>
                  <a:pt x="576" y="64"/>
                  <a:pt x="560" y="72"/>
                  <a:pt x="496" y="64"/>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Freeform 6"/>
          <p:cNvSpPr>
            <a:spLocks/>
          </p:cNvSpPr>
          <p:nvPr/>
        </p:nvSpPr>
        <p:spPr bwMode="auto">
          <a:xfrm>
            <a:off x="3898900" y="1371600"/>
            <a:ext cx="1460500" cy="1155700"/>
          </a:xfrm>
          <a:custGeom>
            <a:avLst/>
            <a:gdLst>
              <a:gd name="T0" fmla="*/ 568 w 920"/>
              <a:gd name="T1" fmla="*/ 48 h 728"/>
              <a:gd name="T2" fmla="*/ 184 w 920"/>
              <a:gd name="T3" fmla="*/ 0 h 728"/>
              <a:gd name="T4" fmla="*/ 136 w 920"/>
              <a:gd name="T5" fmla="*/ 48 h 728"/>
              <a:gd name="T6" fmla="*/ 136 w 920"/>
              <a:gd name="T7" fmla="*/ 240 h 728"/>
              <a:gd name="T8" fmla="*/ 40 w 920"/>
              <a:gd name="T9" fmla="*/ 576 h 728"/>
              <a:gd name="T10" fmla="*/ 376 w 920"/>
              <a:gd name="T11" fmla="*/ 624 h 728"/>
              <a:gd name="T12" fmla="*/ 616 w 920"/>
              <a:gd name="T13" fmla="*/ 624 h 728"/>
              <a:gd name="T14" fmla="*/ 760 w 920"/>
              <a:gd name="T15" fmla="*/ 720 h 728"/>
              <a:gd name="T16" fmla="*/ 856 w 920"/>
              <a:gd name="T17" fmla="*/ 576 h 728"/>
              <a:gd name="T18" fmla="*/ 856 w 920"/>
              <a:gd name="T19" fmla="*/ 288 h 728"/>
              <a:gd name="T20" fmla="*/ 904 w 920"/>
              <a:gd name="T21" fmla="*/ 48 h 728"/>
              <a:gd name="T22" fmla="*/ 760 w 920"/>
              <a:gd name="T23" fmla="*/ 48 h 728"/>
              <a:gd name="T24" fmla="*/ 568 w 920"/>
              <a:gd name="T25" fmla="*/ 4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728">
                <a:moveTo>
                  <a:pt x="568" y="48"/>
                </a:moveTo>
                <a:cubicBezTo>
                  <a:pt x="472" y="40"/>
                  <a:pt x="256" y="0"/>
                  <a:pt x="184" y="0"/>
                </a:cubicBezTo>
                <a:cubicBezTo>
                  <a:pt x="112" y="0"/>
                  <a:pt x="144" y="8"/>
                  <a:pt x="136" y="48"/>
                </a:cubicBezTo>
                <a:cubicBezTo>
                  <a:pt x="128" y="88"/>
                  <a:pt x="152" y="152"/>
                  <a:pt x="136" y="240"/>
                </a:cubicBezTo>
                <a:cubicBezTo>
                  <a:pt x="120" y="328"/>
                  <a:pt x="0" y="512"/>
                  <a:pt x="40" y="576"/>
                </a:cubicBezTo>
                <a:cubicBezTo>
                  <a:pt x="80" y="640"/>
                  <a:pt x="280" y="616"/>
                  <a:pt x="376" y="624"/>
                </a:cubicBezTo>
                <a:cubicBezTo>
                  <a:pt x="472" y="632"/>
                  <a:pt x="552" y="608"/>
                  <a:pt x="616" y="624"/>
                </a:cubicBezTo>
                <a:cubicBezTo>
                  <a:pt x="680" y="640"/>
                  <a:pt x="720" y="728"/>
                  <a:pt x="760" y="720"/>
                </a:cubicBezTo>
                <a:cubicBezTo>
                  <a:pt x="800" y="712"/>
                  <a:pt x="840" y="648"/>
                  <a:pt x="856" y="576"/>
                </a:cubicBezTo>
                <a:cubicBezTo>
                  <a:pt x="872" y="504"/>
                  <a:pt x="848" y="376"/>
                  <a:pt x="856" y="288"/>
                </a:cubicBezTo>
                <a:cubicBezTo>
                  <a:pt x="864" y="200"/>
                  <a:pt x="920" y="88"/>
                  <a:pt x="904" y="48"/>
                </a:cubicBezTo>
                <a:cubicBezTo>
                  <a:pt x="888" y="8"/>
                  <a:pt x="816" y="48"/>
                  <a:pt x="760" y="48"/>
                </a:cubicBezTo>
                <a:cubicBezTo>
                  <a:pt x="704" y="48"/>
                  <a:pt x="664" y="56"/>
                  <a:pt x="568" y="48"/>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Freeform 7"/>
          <p:cNvSpPr>
            <a:spLocks/>
          </p:cNvSpPr>
          <p:nvPr/>
        </p:nvSpPr>
        <p:spPr bwMode="auto">
          <a:xfrm>
            <a:off x="4178300" y="152400"/>
            <a:ext cx="1422400" cy="1092200"/>
          </a:xfrm>
          <a:custGeom>
            <a:avLst/>
            <a:gdLst>
              <a:gd name="T0" fmla="*/ 584 w 896"/>
              <a:gd name="T1" fmla="*/ 48 h 688"/>
              <a:gd name="T2" fmla="*/ 200 w 896"/>
              <a:gd name="T3" fmla="*/ 0 h 688"/>
              <a:gd name="T4" fmla="*/ 104 w 896"/>
              <a:gd name="T5" fmla="*/ 48 h 688"/>
              <a:gd name="T6" fmla="*/ 104 w 896"/>
              <a:gd name="T7" fmla="*/ 192 h 688"/>
              <a:gd name="T8" fmla="*/ 8 w 896"/>
              <a:gd name="T9" fmla="*/ 480 h 688"/>
              <a:gd name="T10" fmla="*/ 152 w 896"/>
              <a:gd name="T11" fmla="*/ 576 h 688"/>
              <a:gd name="T12" fmla="*/ 488 w 896"/>
              <a:gd name="T13" fmla="*/ 624 h 688"/>
              <a:gd name="T14" fmla="*/ 728 w 896"/>
              <a:gd name="T15" fmla="*/ 672 h 688"/>
              <a:gd name="T16" fmla="*/ 776 w 896"/>
              <a:gd name="T17" fmla="*/ 528 h 688"/>
              <a:gd name="T18" fmla="*/ 824 w 896"/>
              <a:gd name="T19" fmla="*/ 288 h 688"/>
              <a:gd name="T20" fmla="*/ 872 w 896"/>
              <a:gd name="T21" fmla="*/ 96 h 688"/>
              <a:gd name="T22" fmla="*/ 680 w 896"/>
              <a:gd name="T23" fmla="*/ 48 h 688"/>
              <a:gd name="T24" fmla="*/ 584 w 896"/>
              <a:gd name="T25" fmla="*/ 4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6" h="688">
                <a:moveTo>
                  <a:pt x="584" y="48"/>
                </a:moveTo>
                <a:cubicBezTo>
                  <a:pt x="504" y="40"/>
                  <a:pt x="280" y="0"/>
                  <a:pt x="200" y="0"/>
                </a:cubicBezTo>
                <a:cubicBezTo>
                  <a:pt x="120" y="0"/>
                  <a:pt x="120" y="16"/>
                  <a:pt x="104" y="48"/>
                </a:cubicBezTo>
                <a:cubicBezTo>
                  <a:pt x="88" y="80"/>
                  <a:pt x="120" y="120"/>
                  <a:pt x="104" y="192"/>
                </a:cubicBezTo>
                <a:cubicBezTo>
                  <a:pt x="88" y="264"/>
                  <a:pt x="0" y="416"/>
                  <a:pt x="8" y="480"/>
                </a:cubicBezTo>
                <a:cubicBezTo>
                  <a:pt x="16" y="544"/>
                  <a:pt x="72" y="552"/>
                  <a:pt x="152" y="576"/>
                </a:cubicBezTo>
                <a:cubicBezTo>
                  <a:pt x="232" y="600"/>
                  <a:pt x="392" y="608"/>
                  <a:pt x="488" y="624"/>
                </a:cubicBezTo>
                <a:cubicBezTo>
                  <a:pt x="584" y="640"/>
                  <a:pt x="680" y="688"/>
                  <a:pt x="728" y="672"/>
                </a:cubicBezTo>
                <a:cubicBezTo>
                  <a:pt x="776" y="656"/>
                  <a:pt x="760" y="592"/>
                  <a:pt x="776" y="528"/>
                </a:cubicBezTo>
                <a:cubicBezTo>
                  <a:pt x="792" y="464"/>
                  <a:pt x="808" y="360"/>
                  <a:pt x="824" y="288"/>
                </a:cubicBezTo>
                <a:cubicBezTo>
                  <a:pt x="840" y="216"/>
                  <a:pt x="896" y="136"/>
                  <a:pt x="872" y="96"/>
                </a:cubicBezTo>
                <a:cubicBezTo>
                  <a:pt x="848" y="56"/>
                  <a:pt x="728" y="56"/>
                  <a:pt x="680" y="48"/>
                </a:cubicBezTo>
                <a:cubicBezTo>
                  <a:pt x="632" y="40"/>
                  <a:pt x="664" y="56"/>
                  <a:pt x="584" y="48"/>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Text Box 8"/>
          <p:cNvSpPr txBox="1">
            <a:spLocks noChangeArrowheads="1"/>
          </p:cNvSpPr>
          <p:nvPr/>
        </p:nvSpPr>
        <p:spPr bwMode="auto">
          <a:xfrm>
            <a:off x="2971800" y="517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L1</a:t>
            </a:r>
            <a:endParaRPr lang="en-AU" sz="2000" b="1">
              <a:solidFill>
                <a:schemeClr val="bg1"/>
              </a:solidFill>
              <a:latin typeface="Arial" charset="0"/>
            </a:endParaRPr>
          </a:p>
        </p:txBody>
      </p:sp>
      <p:sp>
        <p:nvSpPr>
          <p:cNvPr id="45065" name="Text Box 9"/>
          <p:cNvSpPr txBox="1">
            <a:spLocks noChangeArrowheads="1"/>
          </p:cNvSpPr>
          <p:nvPr/>
        </p:nvSpPr>
        <p:spPr bwMode="auto">
          <a:xfrm>
            <a:off x="2667000" y="1660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L2</a:t>
            </a:r>
            <a:endParaRPr lang="en-AU" sz="2000" b="1">
              <a:solidFill>
                <a:schemeClr val="bg1"/>
              </a:solidFill>
              <a:latin typeface="Arial" charset="0"/>
            </a:endParaRPr>
          </a:p>
        </p:txBody>
      </p:sp>
      <p:sp>
        <p:nvSpPr>
          <p:cNvPr id="45066" name="Text Box 10"/>
          <p:cNvSpPr txBox="1">
            <a:spLocks noChangeArrowheads="1"/>
          </p:cNvSpPr>
          <p:nvPr/>
        </p:nvSpPr>
        <p:spPr bwMode="auto">
          <a:xfrm>
            <a:off x="2438400" y="28797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L3</a:t>
            </a:r>
            <a:endParaRPr lang="en-AU" sz="2000" b="1">
              <a:solidFill>
                <a:schemeClr val="bg1"/>
              </a:solidFill>
              <a:latin typeface="Arial" charset="0"/>
            </a:endParaRPr>
          </a:p>
        </p:txBody>
      </p:sp>
      <p:sp>
        <p:nvSpPr>
          <p:cNvPr id="45067" name="Text Box 11"/>
          <p:cNvSpPr txBox="1">
            <a:spLocks noChangeArrowheads="1"/>
          </p:cNvSpPr>
          <p:nvPr/>
        </p:nvSpPr>
        <p:spPr bwMode="auto">
          <a:xfrm>
            <a:off x="2590800" y="4327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L4</a:t>
            </a:r>
            <a:endParaRPr lang="en-AU" sz="2000" b="1">
              <a:solidFill>
                <a:schemeClr val="bg1"/>
              </a:solidFill>
              <a:latin typeface="Arial" charset="0"/>
            </a:endParaRPr>
          </a:p>
        </p:txBody>
      </p:sp>
    </p:spTree>
    <p:extLst>
      <p:ext uri="{BB962C8B-B14F-4D97-AF65-F5344CB8AC3E}">
        <p14:creationId xmlns:p14="http://schemas.microsoft.com/office/powerpoint/2010/main" val="813063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3" name="Freeform 3"/>
          <p:cNvSpPr>
            <a:spLocks/>
          </p:cNvSpPr>
          <p:nvPr/>
        </p:nvSpPr>
        <p:spPr bwMode="auto">
          <a:xfrm>
            <a:off x="4140200" y="5092700"/>
            <a:ext cx="1524000" cy="1460500"/>
          </a:xfrm>
          <a:custGeom>
            <a:avLst/>
            <a:gdLst>
              <a:gd name="T0" fmla="*/ 320 w 960"/>
              <a:gd name="T1" fmla="*/ 152 h 920"/>
              <a:gd name="T2" fmla="*/ 32 w 960"/>
              <a:gd name="T3" fmla="*/ 296 h 920"/>
              <a:gd name="T4" fmla="*/ 128 w 960"/>
              <a:gd name="T5" fmla="*/ 440 h 920"/>
              <a:gd name="T6" fmla="*/ 272 w 960"/>
              <a:gd name="T7" fmla="*/ 776 h 920"/>
              <a:gd name="T8" fmla="*/ 368 w 960"/>
              <a:gd name="T9" fmla="*/ 920 h 920"/>
              <a:gd name="T10" fmla="*/ 512 w 960"/>
              <a:gd name="T11" fmla="*/ 776 h 920"/>
              <a:gd name="T12" fmla="*/ 704 w 960"/>
              <a:gd name="T13" fmla="*/ 632 h 920"/>
              <a:gd name="T14" fmla="*/ 944 w 960"/>
              <a:gd name="T15" fmla="*/ 488 h 920"/>
              <a:gd name="T16" fmla="*/ 800 w 960"/>
              <a:gd name="T17" fmla="*/ 344 h 920"/>
              <a:gd name="T18" fmla="*/ 704 w 960"/>
              <a:gd name="T19" fmla="*/ 152 h 920"/>
              <a:gd name="T20" fmla="*/ 608 w 960"/>
              <a:gd name="T21" fmla="*/ 8 h 920"/>
              <a:gd name="T22" fmla="*/ 320 w 960"/>
              <a:gd name="T23" fmla="*/ 15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0" h="920">
                <a:moveTo>
                  <a:pt x="320" y="152"/>
                </a:moveTo>
                <a:cubicBezTo>
                  <a:pt x="224" y="200"/>
                  <a:pt x="64" y="248"/>
                  <a:pt x="32" y="296"/>
                </a:cubicBezTo>
                <a:cubicBezTo>
                  <a:pt x="0" y="344"/>
                  <a:pt x="88" y="360"/>
                  <a:pt x="128" y="440"/>
                </a:cubicBezTo>
                <a:cubicBezTo>
                  <a:pt x="168" y="520"/>
                  <a:pt x="232" y="696"/>
                  <a:pt x="272" y="776"/>
                </a:cubicBezTo>
                <a:cubicBezTo>
                  <a:pt x="312" y="856"/>
                  <a:pt x="328" y="920"/>
                  <a:pt x="368" y="920"/>
                </a:cubicBezTo>
                <a:cubicBezTo>
                  <a:pt x="408" y="920"/>
                  <a:pt x="456" y="824"/>
                  <a:pt x="512" y="776"/>
                </a:cubicBezTo>
                <a:cubicBezTo>
                  <a:pt x="568" y="728"/>
                  <a:pt x="632" y="680"/>
                  <a:pt x="704" y="632"/>
                </a:cubicBezTo>
                <a:cubicBezTo>
                  <a:pt x="776" y="584"/>
                  <a:pt x="928" y="536"/>
                  <a:pt x="944" y="488"/>
                </a:cubicBezTo>
                <a:cubicBezTo>
                  <a:pt x="960" y="440"/>
                  <a:pt x="840" y="400"/>
                  <a:pt x="800" y="344"/>
                </a:cubicBezTo>
                <a:cubicBezTo>
                  <a:pt x="760" y="288"/>
                  <a:pt x="736" y="208"/>
                  <a:pt x="704" y="152"/>
                </a:cubicBezTo>
                <a:cubicBezTo>
                  <a:pt x="672" y="96"/>
                  <a:pt x="672" y="0"/>
                  <a:pt x="608" y="8"/>
                </a:cubicBezTo>
                <a:cubicBezTo>
                  <a:pt x="544" y="16"/>
                  <a:pt x="416" y="104"/>
                  <a:pt x="320" y="152"/>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4" name="Freeform 4"/>
          <p:cNvSpPr>
            <a:spLocks/>
          </p:cNvSpPr>
          <p:nvPr/>
        </p:nvSpPr>
        <p:spPr bwMode="auto">
          <a:xfrm>
            <a:off x="3784600" y="3848100"/>
            <a:ext cx="1346200" cy="1231900"/>
          </a:xfrm>
          <a:custGeom>
            <a:avLst/>
            <a:gdLst>
              <a:gd name="T0" fmla="*/ 496 w 848"/>
              <a:gd name="T1" fmla="*/ 72 h 776"/>
              <a:gd name="T2" fmla="*/ 208 w 848"/>
              <a:gd name="T3" fmla="*/ 120 h 776"/>
              <a:gd name="T4" fmla="*/ 16 w 848"/>
              <a:gd name="T5" fmla="*/ 168 h 776"/>
              <a:gd name="T6" fmla="*/ 112 w 848"/>
              <a:gd name="T7" fmla="*/ 264 h 776"/>
              <a:gd name="T8" fmla="*/ 112 w 848"/>
              <a:gd name="T9" fmla="*/ 552 h 776"/>
              <a:gd name="T10" fmla="*/ 160 w 848"/>
              <a:gd name="T11" fmla="*/ 744 h 776"/>
              <a:gd name="T12" fmla="*/ 352 w 848"/>
              <a:gd name="T13" fmla="*/ 744 h 776"/>
              <a:gd name="T14" fmla="*/ 688 w 848"/>
              <a:gd name="T15" fmla="*/ 696 h 776"/>
              <a:gd name="T16" fmla="*/ 832 w 848"/>
              <a:gd name="T17" fmla="*/ 600 h 776"/>
              <a:gd name="T18" fmla="*/ 784 w 848"/>
              <a:gd name="T19" fmla="*/ 456 h 776"/>
              <a:gd name="T20" fmla="*/ 832 w 848"/>
              <a:gd name="T21" fmla="*/ 168 h 776"/>
              <a:gd name="T22" fmla="*/ 784 w 848"/>
              <a:gd name="T23" fmla="*/ 24 h 776"/>
              <a:gd name="T24" fmla="*/ 688 w 848"/>
              <a:gd name="T25" fmla="*/ 24 h 776"/>
              <a:gd name="T26" fmla="*/ 496 w 848"/>
              <a:gd name="T27" fmla="*/ 72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776">
                <a:moveTo>
                  <a:pt x="496" y="72"/>
                </a:moveTo>
                <a:cubicBezTo>
                  <a:pt x="416" y="88"/>
                  <a:pt x="288" y="104"/>
                  <a:pt x="208" y="120"/>
                </a:cubicBezTo>
                <a:cubicBezTo>
                  <a:pt x="128" y="136"/>
                  <a:pt x="32" y="144"/>
                  <a:pt x="16" y="168"/>
                </a:cubicBezTo>
                <a:cubicBezTo>
                  <a:pt x="0" y="192"/>
                  <a:pt x="96" y="200"/>
                  <a:pt x="112" y="264"/>
                </a:cubicBezTo>
                <a:cubicBezTo>
                  <a:pt x="128" y="328"/>
                  <a:pt x="104" y="472"/>
                  <a:pt x="112" y="552"/>
                </a:cubicBezTo>
                <a:cubicBezTo>
                  <a:pt x="120" y="632"/>
                  <a:pt x="120" y="712"/>
                  <a:pt x="160" y="744"/>
                </a:cubicBezTo>
                <a:cubicBezTo>
                  <a:pt x="200" y="776"/>
                  <a:pt x="264" y="752"/>
                  <a:pt x="352" y="744"/>
                </a:cubicBezTo>
                <a:cubicBezTo>
                  <a:pt x="440" y="736"/>
                  <a:pt x="608" y="720"/>
                  <a:pt x="688" y="696"/>
                </a:cubicBezTo>
                <a:cubicBezTo>
                  <a:pt x="768" y="672"/>
                  <a:pt x="816" y="640"/>
                  <a:pt x="832" y="600"/>
                </a:cubicBezTo>
                <a:cubicBezTo>
                  <a:pt x="848" y="560"/>
                  <a:pt x="784" y="528"/>
                  <a:pt x="784" y="456"/>
                </a:cubicBezTo>
                <a:cubicBezTo>
                  <a:pt x="784" y="384"/>
                  <a:pt x="832" y="240"/>
                  <a:pt x="832" y="168"/>
                </a:cubicBezTo>
                <a:cubicBezTo>
                  <a:pt x="832" y="96"/>
                  <a:pt x="808" y="48"/>
                  <a:pt x="784" y="24"/>
                </a:cubicBezTo>
                <a:cubicBezTo>
                  <a:pt x="760" y="0"/>
                  <a:pt x="744" y="16"/>
                  <a:pt x="688" y="24"/>
                </a:cubicBezTo>
                <a:cubicBezTo>
                  <a:pt x="632" y="32"/>
                  <a:pt x="576" y="56"/>
                  <a:pt x="496" y="72"/>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5" name="Freeform 5"/>
          <p:cNvSpPr>
            <a:spLocks/>
          </p:cNvSpPr>
          <p:nvPr/>
        </p:nvSpPr>
        <p:spPr bwMode="auto">
          <a:xfrm>
            <a:off x="3784600" y="2565400"/>
            <a:ext cx="1447800" cy="1104900"/>
          </a:xfrm>
          <a:custGeom>
            <a:avLst/>
            <a:gdLst>
              <a:gd name="T0" fmla="*/ 496 w 912"/>
              <a:gd name="T1" fmla="*/ 64 h 696"/>
              <a:gd name="T2" fmla="*/ 256 w 912"/>
              <a:gd name="T3" fmla="*/ 16 h 696"/>
              <a:gd name="T4" fmla="*/ 64 w 912"/>
              <a:gd name="T5" fmla="*/ 160 h 696"/>
              <a:gd name="T6" fmla="*/ 112 w 912"/>
              <a:gd name="T7" fmla="*/ 256 h 696"/>
              <a:gd name="T8" fmla="*/ 112 w 912"/>
              <a:gd name="T9" fmla="*/ 496 h 696"/>
              <a:gd name="T10" fmla="*/ 16 w 912"/>
              <a:gd name="T11" fmla="*/ 640 h 696"/>
              <a:gd name="T12" fmla="*/ 208 w 912"/>
              <a:gd name="T13" fmla="*/ 688 h 696"/>
              <a:gd name="T14" fmla="*/ 544 w 912"/>
              <a:gd name="T15" fmla="*/ 688 h 696"/>
              <a:gd name="T16" fmla="*/ 784 w 912"/>
              <a:gd name="T17" fmla="*/ 640 h 696"/>
              <a:gd name="T18" fmla="*/ 832 w 912"/>
              <a:gd name="T19" fmla="*/ 496 h 696"/>
              <a:gd name="T20" fmla="*/ 832 w 912"/>
              <a:gd name="T21" fmla="*/ 304 h 696"/>
              <a:gd name="T22" fmla="*/ 880 w 912"/>
              <a:gd name="T23" fmla="*/ 64 h 696"/>
              <a:gd name="T24" fmla="*/ 640 w 912"/>
              <a:gd name="T25" fmla="*/ 64 h 696"/>
              <a:gd name="T26" fmla="*/ 496 w 912"/>
              <a:gd name="T27" fmla="*/ 6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2" h="696">
                <a:moveTo>
                  <a:pt x="496" y="64"/>
                </a:moveTo>
                <a:cubicBezTo>
                  <a:pt x="432" y="56"/>
                  <a:pt x="328" y="0"/>
                  <a:pt x="256" y="16"/>
                </a:cubicBezTo>
                <a:cubicBezTo>
                  <a:pt x="184" y="32"/>
                  <a:pt x="88" y="120"/>
                  <a:pt x="64" y="160"/>
                </a:cubicBezTo>
                <a:cubicBezTo>
                  <a:pt x="40" y="200"/>
                  <a:pt x="104" y="200"/>
                  <a:pt x="112" y="256"/>
                </a:cubicBezTo>
                <a:cubicBezTo>
                  <a:pt x="120" y="312"/>
                  <a:pt x="128" y="432"/>
                  <a:pt x="112" y="496"/>
                </a:cubicBezTo>
                <a:cubicBezTo>
                  <a:pt x="96" y="560"/>
                  <a:pt x="0" y="608"/>
                  <a:pt x="16" y="640"/>
                </a:cubicBezTo>
                <a:cubicBezTo>
                  <a:pt x="32" y="672"/>
                  <a:pt x="120" y="680"/>
                  <a:pt x="208" y="688"/>
                </a:cubicBezTo>
                <a:cubicBezTo>
                  <a:pt x="296" y="696"/>
                  <a:pt x="448" y="696"/>
                  <a:pt x="544" y="688"/>
                </a:cubicBezTo>
                <a:cubicBezTo>
                  <a:pt x="640" y="680"/>
                  <a:pt x="736" y="672"/>
                  <a:pt x="784" y="640"/>
                </a:cubicBezTo>
                <a:cubicBezTo>
                  <a:pt x="832" y="608"/>
                  <a:pt x="824" y="552"/>
                  <a:pt x="832" y="496"/>
                </a:cubicBezTo>
                <a:cubicBezTo>
                  <a:pt x="840" y="440"/>
                  <a:pt x="824" y="376"/>
                  <a:pt x="832" y="304"/>
                </a:cubicBezTo>
                <a:cubicBezTo>
                  <a:pt x="840" y="232"/>
                  <a:pt x="912" y="104"/>
                  <a:pt x="880" y="64"/>
                </a:cubicBezTo>
                <a:cubicBezTo>
                  <a:pt x="848" y="24"/>
                  <a:pt x="704" y="64"/>
                  <a:pt x="640" y="64"/>
                </a:cubicBezTo>
                <a:cubicBezTo>
                  <a:pt x="576" y="64"/>
                  <a:pt x="560" y="72"/>
                  <a:pt x="496" y="64"/>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Freeform 6"/>
          <p:cNvSpPr>
            <a:spLocks/>
          </p:cNvSpPr>
          <p:nvPr/>
        </p:nvSpPr>
        <p:spPr bwMode="auto">
          <a:xfrm>
            <a:off x="3898900" y="1371600"/>
            <a:ext cx="1460500" cy="1155700"/>
          </a:xfrm>
          <a:custGeom>
            <a:avLst/>
            <a:gdLst>
              <a:gd name="T0" fmla="*/ 568 w 920"/>
              <a:gd name="T1" fmla="*/ 48 h 728"/>
              <a:gd name="T2" fmla="*/ 184 w 920"/>
              <a:gd name="T3" fmla="*/ 0 h 728"/>
              <a:gd name="T4" fmla="*/ 136 w 920"/>
              <a:gd name="T5" fmla="*/ 48 h 728"/>
              <a:gd name="T6" fmla="*/ 136 w 920"/>
              <a:gd name="T7" fmla="*/ 240 h 728"/>
              <a:gd name="T8" fmla="*/ 40 w 920"/>
              <a:gd name="T9" fmla="*/ 576 h 728"/>
              <a:gd name="T10" fmla="*/ 376 w 920"/>
              <a:gd name="T11" fmla="*/ 624 h 728"/>
              <a:gd name="T12" fmla="*/ 616 w 920"/>
              <a:gd name="T13" fmla="*/ 624 h 728"/>
              <a:gd name="T14" fmla="*/ 760 w 920"/>
              <a:gd name="T15" fmla="*/ 720 h 728"/>
              <a:gd name="T16" fmla="*/ 856 w 920"/>
              <a:gd name="T17" fmla="*/ 576 h 728"/>
              <a:gd name="T18" fmla="*/ 856 w 920"/>
              <a:gd name="T19" fmla="*/ 288 h 728"/>
              <a:gd name="T20" fmla="*/ 904 w 920"/>
              <a:gd name="T21" fmla="*/ 48 h 728"/>
              <a:gd name="T22" fmla="*/ 760 w 920"/>
              <a:gd name="T23" fmla="*/ 48 h 728"/>
              <a:gd name="T24" fmla="*/ 568 w 920"/>
              <a:gd name="T25" fmla="*/ 4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728">
                <a:moveTo>
                  <a:pt x="568" y="48"/>
                </a:moveTo>
                <a:cubicBezTo>
                  <a:pt x="472" y="40"/>
                  <a:pt x="256" y="0"/>
                  <a:pt x="184" y="0"/>
                </a:cubicBezTo>
                <a:cubicBezTo>
                  <a:pt x="112" y="0"/>
                  <a:pt x="144" y="8"/>
                  <a:pt x="136" y="48"/>
                </a:cubicBezTo>
                <a:cubicBezTo>
                  <a:pt x="128" y="88"/>
                  <a:pt x="152" y="152"/>
                  <a:pt x="136" y="240"/>
                </a:cubicBezTo>
                <a:cubicBezTo>
                  <a:pt x="120" y="328"/>
                  <a:pt x="0" y="512"/>
                  <a:pt x="40" y="576"/>
                </a:cubicBezTo>
                <a:cubicBezTo>
                  <a:pt x="80" y="640"/>
                  <a:pt x="280" y="616"/>
                  <a:pt x="376" y="624"/>
                </a:cubicBezTo>
                <a:cubicBezTo>
                  <a:pt x="472" y="632"/>
                  <a:pt x="552" y="608"/>
                  <a:pt x="616" y="624"/>
                </a:cubicBezTo>
                <a:cubicBezTo>
                  <a:pt x="680" y="640"/>
                  <a:pt x="720" y="728"/>
                  <a:pt x="760" y="720"/>
                </a:cubicBezTo>
                <a:cubicBezTo>
                  <a:pt x="800" y="712"/>
                  <a:pt x="840" y="648"/>
                  <a:pt x="856" y="576"/>
                </a:cubicBezTo>
                <a:cubicBezTo>
                  <a:pt x="872" y="504"/>
                  <a:pt x="848" y="376"/>
                  <a:pt x="856" y="288"/>
                </a:cubicBezTo>
                <a:cubicBezTo>
                  <a:pt x="864" y="200"/>
                  <a:pt x="920" y="88"/>
                  <a:pt x="904" y="48"/>
                </a:cubicBezTo>
                <a:cubicBezTo>
                  <a:pt x="888" y="8"/>
                  <a:pt x="816" y="48"/>
                  <a:pt x="760" y="48"/>
                </a:cubicBezTo>
                <a:cubicBezTo>
                  <a:pt x="704" y="48"/>
                  <a:pt x="664" y="56"/>
                  <a:pt x="568" y="48"/>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Freeform 7"/>
          <p:cNvSpPr>
            <a:spLocks/>
          </p:cNvSpPr>
          <p:nvPr/>
        </p:nvSpPr>
        <p:spPr bwMode="auto">
          <a:xfrm>
            <a:off x="4178300" y="152400"/>
            <a:ext cx="1422400" cy="1092200"/>
          </a:xfrm>
          <a:custGeom>
            <a:avLst/>
            <a:gdLst>
              <a:gd name="T0" fmla="*/ 584 w 896"/>
              <a:gd name="T1" fmla="*/ 48 h 688"/>
              <a:gd name="T2" fmla="*/ 200 w 896"/>
              <a:gd name="T3" fmla="*/ 0 h 688"/>
              <a:gd name="T4" fmla="*/ 104 w 896"/>
              <a:gd name="T5" fmla="*/ 48 h 688"/>
              <a:gd name="T6" fmla="*/ 104 w 896"/>
              <a:gd name="T7" fmla="*/ 192 h 688"/>
              <a:gd name="T8" fmla="*/ 8 w 896"/>
              <a:gd name="T9" fmla="*/ 480 h 688"/>
              <a:gd name="T10" fmla="*/ 152 w 896"/>
              <a:gd name="T11" fmla="*/ 576 h 688"/>
              <a:gd name="T12" fmla="*/ 488 w 896"/>
              <a:gd name="T13" fmla="*/ 624 h 688"/>
              <a:gd name="T14" fmla="*/ 728 w 896"/>
              <a:gd name="T15" fmla="*/ 672 h 688"/>
              <a:gd name="T16" fmla="*/ 776 w 896"/>
              <a:gd name="T17" fmla="*/ 528 h 688"/>
              <a:gd name="T18" fmla="*/ 824 w 896"/>
              <a:gd name="T19" fmla="*/ 288 h 688"/>
              <a:gd name="T20" fmla="*/ 872 w 896"/>
              <a:gd name="T21" fmla="*/ 96 h 688"/>
              <a:gd name="T22" fmla="*/ 680 w 896"/>
              <a:gd name="T23" fmla="*/ 48 h 688"/>
              <a:gd name="T24" fmla="*/ 584 w 896"/>
              <a:gd name="T25" fmla="*/ 4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6" h="688">
                <a:moveTo>
                  <a:pt x="584" y="48"/>
                </a:moveTo>
                <a:cubicBezTo>
                  <a:pt x="504" y="40"/>
                  <a:pt x="280" y="0"/>
                  <a:pt x="200" y="0"/>
                </a:cubicBezTo>
                <a:cubicBezTo>
                  <a:pt x="120" y="0"/>
                  <a:pt x="120" y="16"/>
                  <a:pt x="104" y="48"/>
                </a:cubicBezTo>
                <a:cubicBezTo>
                  <a:pt x="88" y="80"/>
                  <a:pt x="120" y="120"/>
                  <a:pt x="104" y="192"/>
                </a:cubicBezTo>
                <a:cubicBezTo>
                  <a:pt x="88" y="264"/>
                  <a:pt x="0" y="416"/>
                  <a:pt x="8" y="480"/>
                </a:cubicBezTo>
                <a:cubicBezTo>
                  <a:pt x="16" y="544"/>
                  <a:pt x="72" y="552"/>
                  <a:pt x="152" y="576"/>
                </a:cubicBezTo>
                <a:cubicBezTo>
                  <a:pt x="232" y="600"/>
                  <a:pt x="392" y="608"/>
                  <a:pt x="488" y="624"/>
                </a:cubicBezTo>
                <a:cubicBezTo>
                  <a:pt x="584" y="640"/>
                  <a:pt x="680" y="688"/>
                  <a:pt x="728" y="672"/>
                </a:cubicBezTo>
                <a:cubicBezTo>
                  <a:pt x="776" y="656"/>
                  <a:pt x="760" y="592"/>
                  <a:pt x="776" y="528"/>
                </a:cubicBezTo>
                <a:cubicBezTo>
                  <a:pt x="792" y="464"/>
                  <a:pt x="808" y="360"/>
                  <a:pt x="824" y="288"/>
                </a:cubicBezTo>
                <a:cubicBezTo>
                  <a:pt x="840" y="216"/>
                  <a:pt x="896" y="136"/>
                  <a:pt x="872" y="96"/>
                </a:cubicBezTo>
                <a:cubicBezTo>
                  <a:pt x="848" y="56"/>
                  <a:pt x="728" y="56"/>
                  <a:pt x="680" y="48"/>
                </a:cubicBezTo>
                <a:cubicBezTo>
                  <a:pt x="632" y="40"/>
                  <a:pt x="664" y="56"/>
                  <a:pt x="584" y="48"/>
                </a:cubicBezTo>
                <a:close/>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Text Box 8"/>
          <p:cNvSpPr txBox="1">
            <a:spLocks noChangeArrowheads="1"/>
          </p:cNvSpPr>
          <p:nvPr/>
        </p:nvSpPr>
        <p:spPr bwMode="auto">
          <a:xfrm>
            <a:off x="2971800" y="517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L1</a:t>
            </a:r>
            <a:endParaRPr lang="en-AU" sz="2000" b="1">
              <a:solidFill>
                <a:schemeClr val="bg1"/>
              </a:solidFill>
              <a:latin typeface="Arial" charset="0"/>
            </a:endParaRPr>
          </a:p>
        </p:txBody>
      </p:sp>
      <p:sp>
        <p:nvSpPr>
          <p:cNvPr id="46089" name="Text Box 9"/>
          <p:cNvSpPr txBox="1">
            <a:spLocks noChangeArrowheads="1"/>
          </p:cNvSpPr>
          <p:nvPr/>
        </p:nvSpPr>
        <p:spPr bwMode="auto">
          <a:xfrm>
            <a:off x="2667000" y="1660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L2</a:t>
            </a:r>
            <a:endParaRPr lang="en-AU" sz="2000" b="1">
              <a:solidFill>
                <a:schemeClr val="bg1"/>
              </a:solidFill>
              <a:latin typeface="Arial" charset="0"/>
            </a:endParaRPr>
          </a:p>
        </p:txBody>
      </p:sp>
      <p:sp>
        <p:nvSpPr>
          <p:cNvPr id="46090" name="Text Box 10"/>
          <p:cNvSpPr txBox="1">
            <a:spLocks noChangeArrowheads="1"/>
          </p:cNvSpPr>
          <p:nvPr/>
        </p:nvSpPr>
        <p:spPr bwMode="auto">
          <a:xfrm>
            <a:off x="2438400" y="28797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L3</a:t>
            </a:r>
            <a:endParaRPr lang="en-AU" sz="2000" b="1">
              <a:solidFill>
                <a:schemeClr val="bg1"/>
              </a:solidFill>
              <a:latin typeface="Arial" charset="0"/>
            </a:endParaRPr>
          </a:p>
        </p:txBody>
      </p:sp>
      <p:sp>
        <p:nvSpPr>
          <p:cNvPr id="46091" name="Text Box 11"/>
          <p:cNvSpPr txBox="1">
            <a:spLocks noChangeArrowheads="1"/>
          </p:cNvSpPr>
          <p:nvPr/>
        </p:nvSpPr>
        <p:spPr bwMode="auto">
          <a:xfrm>
            <a:off x="2590800" y="4327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L4</a:t>
            </a:r>
            <a:endParaRPr lang="en-AU" sz="2000" b="1">
              <a:solidFill>
                <a:schemeClr val="bg1"/>
              </a:solidFill>
              <a:latin typeface="Arial" charset="0"/>
            </a:endParaRPr>
          </a:p>
        </p:txBody>
      </p:sp>
      <p:sp>
        <p:nvSpPr>
          <p:cNvPr id="46092" name="Text Box 12"/>
          <p:cNvSpPr txBox="1">
            <a:spLocks noChangeArrowheads="1"/>
          </p:cNvSpPr>
          <p:nvPr/>
        </p:nvSpPr>
        <p:spPr bwMode="auto">
          <a:xfrm>
            <a:off x="2895600" y="57753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L5</a:t>
            </a:r>
            <a:endParaRPr lang="en-AU" sz="2000" b="1">
              <a:solidFill>
                <a:schemeClr val="bg1"/>
              </a:solidFill>
              <a:latin typeface="Arial" charset="0"/>
            </a:endParaRPr>
          </a:p>
        </p:txBody>
      </p:sp>
    </p:spTree>
    <p:extLst>
      <p:ext uri="{BB962C8B-B14F-4D97-AF65-F5344CB8AC3E}">
        <p14:creationId xmlns:p14="http://schemas.microsoft.com/office/powerpoint/2010/main" val="3679708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90600" y="1431925"/>
            <a:ext cx="6781800" cy="2225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FF66"/>
                </a:solidFill>
                <a:latin typeface="Arial" charset="0"/>
              </a:rPr>
              <a:t>SUPERIOR ARTICULAR PROCESSES</a:t>
            </a:r>
          </a:p>
          <a:p>
            <a:pPr>
              <a:spcBef>
                <a:spcPct val="50000"/>
              </a:spcBef>
            </a:pPr>
            <a:endParaRPr lang="en-US" sz="2000" b="1">
              <a:solidFill>
                <a:srgbClr val="FFFF66"/>
              </a:solidFill>
              <a:latin typeface="Arial" charset="0"/>
            </a:endParaRPr>
          </a:p>
          <a:p>
            <a:pPr algn="r">
              <a:spcBef>
                <a:spcPct val="50000"/>
              </a:spcBef>
            </a:pPr>
            <a:r>
              <a:rPr lang="en-US" sz="2000" b="1">
                <a:solidFill>
                  <a:srgbClr val="FFFF66"/>
                </a:solidFill>
                <a:latin typeface="Arial" charset="0"/>
              </a:rPr>
              <a:t>LAMINA 			PEDICLES</a:t>
            </a:r>
          </a:p>
          <a:p>
            <a:pPr>
              <a:spcBef>
                <a:spcPct val="50000"/>
              </a:spcBef>
            </a:pPr>
            <a:endParaRPr lang="en-US" sz="2000" b="1">
              <a:solidFill>
                <a:srgbClr val="FFFF66"/>
              </a:solidFill>
              <a:latin typeface="Arial" charset="0"/>
            </a:endParaRPr>
          </a:p>
          <a:p>
            <a:pPr>
              <a:spcBef>
                <a:spcPct val="50000"/>
              </a:spcBef>
            </a:pPr>
            <a:r>
              <a:rPr lang="en-US" sz="2000" b="1">
                <a:solidFill>
                  <a:srgbClr val="FFFF66"/>
                </a:solidFill>
                <a:latin typeface="Arial" charset="0"/>
              </a:rPr>
              <a:t>INFERIOR ARTICULAR PROCESSES</a:t>
            </a:r>
          </a:p>
        </p:txBody>
      </p:sp>
    </p:spTree>
    <p:extLst>
      <p:ext uri="{BB962C8B-B14F-4D97-AF65-F5344CB8AC3E}">
        <p14:creationId xmlns:p14="http://schemas.microsoft.com/office/powerpoint/2010/main" val="106508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 y="136525"/>
            <a:ext cx="9067800" cy="3330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b="1">
              <a:solidFill>
                <a:srgbClr val="00FFFF"/>
              </a:solidFill>
              <a:latin typeface="Arial" charset="0"/>
            </a:endParaRPr>
          </a:p>
          <a:p>
            <a:pPr>
              <a:spcBef>
                <a:spcPct val="50000"/>
              </a:spcBef>
            </a:pPr>
            <a:r>
              <a:rPr lang="en-US" sz="1600" b="1">
                <a:solidFill>
                  <a:srgbClr val="00FFFF"/>
                </a:solidFill>
                <a:latin typeface="Arial" charset="0"/>
              </a:rPr>
              <a:t>From each vertebral body,</a:t>
            </a:r>
          </a:p>
          <a:p>
            <a:pPr>
              <a:spcBef>
                <a:spcPct val="50000"/>
              </a:spcBef>
            </a:pPr>
            <a:endParaRPr lang="en-US" sz="1600" b="1">
              <a:solidFill>
                <a:srgbClr val="00FFFF"/>
              </a:solidFill>
              <a:latin typeface="Arial" charset="0"/>
            </a:endParaRPr>
          </a:p>
          <a:p>
            <a:pPr lvl="1">
              <a:spcBef>
                <a:spcPct val="50000"/>
              </a:spcBef>
            </a:pPr>
            <a:r>
              <a:rPr lang="en-US" sz="1600" b="1">
                <a:solidFill>
                  <a:srgbClr val="00FFFF"/>
                </a:solidFill>
                <a:latin typeface="Arial" charset="0"/>
              </a:rPr>
              <a:t>trace the pedicle</a:t>
            </a:r>
          </a:p>
          <a:p>
            <a:pPr lvl="1">
              <a:spcBef>
                <a:spcPct val="50000"/>
              </a:spcBef>
            </a:pPr>
            <a:r>
              <a:rPr lang="en-US" sz="1600" b="1">
                <a:solidFill>
                  <a:srgbClr val="00FFFF"/>
                </a:solidFill>
                <a:latin typeface="Arial" charset="0"/>
              </a:rPr>
              <a:t>to the laminae, and</a:t>
            </a:r>
          </a:p>
          <a:p>
            <a:pPr lvl="1">
              <a:spcBef>
                <a:spcPct val="50000"/>
              </a:spcBef>
            </a:pPr>
            <a:r>
              <a:rPr lang="en-US" sz="1600" b="1">
                <a:solidFill>
                  <a:srgbClr val="00FFFF"/>
                </a:solidFill>
                <a:latin typeface="Arial" charset="0"/>
              </a:rPr>
              <a:t>to the superior articular process and</a:t>
            </a:r>
          </a:p>
          <a:p>
            <a:pPr lvl="1">
              <a:spcBef>
                <a:spcPct val="50000"/>
              </a:spcBef>
            </a:pPr>
            <a:r>
              <a:rPr lang="en-US" sz="1600" b="1">
                <a:solidFill>
                  <a:srgbClr val="00FFFF"/>
                </a:solidFill>
                <a:latin typeface="Arial" charset="0"/>
              </a:rPr>
              <a:t>to the inferior articular process.</a:t>
            </a:r>
          </a:p>
          <a:p>
            <a:pPr>
              <a:spcBef>
                <a:spcPct val="50000"/>
              </a:spcBef>
            </a:pPr>
            <a:endParaRPr lang="en-US" sz="1600" b="1">
              <a:solidFill>
                <a:srgbClr val="00FFFF"/>
              </a:solidFill>
              <a:latin typeface="Arial" charset="0"/>
            </a:endParaRPr>
          </a:p>
          <a:p>
            <a:pPr>
              <a:spcBef>
                <a:spcPct val="50000"/>
              </a:spcBef>
            </a:pPr>
            <a:r>
              <a:rPr lang="en-US" sz="1600" b="1">
                <a:solidFill>
                  <a:srgbClr val="00FFFF"/>
                </a:solidFill>
                <a:latin typeface="Arial" charset="0"/>
              </a:rPr>
              <a:t>On doing so, establish the location of the zygapophysial joints.</a:t>
            </a:r>
          </a:p>
        </p:txBody>
      </p:sp>
    </p:spTree>
    <p:extLst>
      <p:ext uri="{BB962C8B-B14F-4D97-AF65-F5344CB8AC3E}">
        <p14:creationId xmlns:p14="http://schemas.microsoft.com/office/powerpoint/2010/main" val="1809611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12" name="Freeform 8"/>
          <p:cNvSpPr>
            <a:spLocks/>
          </p:cNvSpPr>
          <p:nvPr/>
        </p:nvSpPr>
        <p:spPr bwMode="auto">
          <a:xfrm>
            <a:off x="5486400" y="114300"/>
            <a:ext cx="939800" cy="1752600"/>
          </a:xfrm>
          <a:custGeom>
            <a:avLst/>
            <a:gdLst>
              <a:gd name="T0" fmla="*/ 48 w 592"/>
              <a:gd name="T1" fmla="*/ 168 h 1104"/>
              <a:gd name="T2" fmla="*/ 240 w 592"/>
              <a:gd name="T3" fmla="*/ 216 h 1104"/>
              <a:gd name="T4" fmla="*/ 384 w 592"/>
              <a:gd name="T5" fmla="*/ 24 h 1104"/>
              <a:gd name="T6" fmla="*/ 480 w 592"/>
              <a:gd name="T7" fmla="*/ 72 h 1104"/>
              <a:gd name="T8" fmla="*/ 480 w 592"/>
              <a:gd name="T9" fmla="*/ 312 h 1104"/>
              <a:gd name="T10" fmla="*/ 480 w 592"/>
              <a:gd name="T11" fmla="*/ 552 h 1104"/>
              <a:gd name="T12" fmla="*/ 576 w 592"/>
              <a:gd name="T13" fmla="*/ 648 h 1104"/>
              <a:gd name="T14" fmla="*/ 576 w 592"/>
              <a:gd name="T15" fmla="*/ 888 h 1104"/>
              <a:gd name="T16" fmla="*/ 480 w 592"/>
              <a:gd name="T17" fmla="*/ 1080 h 1104"/>
              <a:gd name="T18" fmla="*/ 384 w 592"/>
              <a:gd name="T19" fmla="*/ 1032 h 1104"/>
              <a:gd name="T20" fmla="*/ 336 w 592"/>
              <a:gd name="T21" fmla="*/ 840 h 1104"/>
              <a:gd name="T22" fmla="*/ 384 w 592"/>
              <a:gd name="T23" fmla="*/ 744 h 1104"/>
              <a:gd name="T24" fmla="*/ 336 w 592"/>
              <a:gd name="T25" fmla="*/ 600 h 1104"/>
              <a:gd name="T26" fmla="*/ 240 w 592"/>
              <a:gd name="T27" fmla="*/ 504 h 1104"/>
              <a:gd name="T28" fmla="*/ 48 w 592"/>
              <a:gd name="T29" fmla="*/ 504 h 1104"/>
              <a:gd name="T30" fmla="*/ 0 w 592"/>
              <a:gd name="T31" fmla="*/ 55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1104">
                <a:moveTo>
                  <a:pt x="48" y="168"/>
                </a:moveTo>
                <a:cubicBezTo>
                  <a:pt x="116" y="204"/>
                  <a:pt x="184" y="240"/>
                  <a:pt x="240" y="216"/>
                </a:cubicBezTo>
                <a:cubicBezTo>
                  <a:pt x="296" y="192"/>
                  <a:pt x="344" y="48"/>
                  <a:pt x="384" y="24"/>
                </a:cubicBezTo>
                <a:cubicBezTo>
                  <a:pt x="424" y="0"/>
                  <a:pt x="464" y="24"/>
                  <a:pt x="480" y="72"/>
                </a:cubicBezTo>
                <a:cubicBezTo>
                  <a:pt x="496" y="120"/>
                  <a:pt x="480" y="232"/>
                  <a:pt x="480" y="312"/>
                </a:cubicBezTo>
                <a:cubicBezTo>
                  <a:pt x="480" y="392"/>
                  <a:pt x="464" y="496"/>
                  <a:pt x="480" y="552"/>
                </a:cubicBezTo>
                <a:cubicBezTo>
                  <a:pt x="496" y="608"/>
                  <a:pt x="560" y="592"/>
                  <a:pt x="576" y="648"/>
                </a:cubicBezTo>
                <a:cubicBezTo>
                  <a:pt x="592" y="704"/>
                  <a:pt x="592" y="816"/>
                  <a:pt x="576" y="888"/>
                </a:cubicBezTo>
                <a:cubicBezTo>
                  <a:pt x="560" y="960"/>
                  <a:pt x="512" y="1056"/>
                  <a:pt x="480" y="1080"/>
                </a:cubicBezTo>
                <a:cubicBezTo>
                  <a:pt x="448" y="1104"/>
                  <a:pt x="408" y="1072"/>
                  <a:pt x="384" y="1032"/>
                </a:cubicBezTo>
                <a:cubicBezTo>
                  <a:pt x="360" y="992"/>
                  <a:pt x="336" y="888"/>
                  <a:pt x="336" y="840"/>
                </a:cubicBezTo>
                <a:cubicBezTo>
                  <a:pt x="336" y="792"/>
                  <a:pt x="384" y="784"/>
                  <a:pt x="384" y="744"/>
                </a:cubicBezTo>
                <a:cubicBezTo>
                  <a:pt x="384" y="704"/>
                  <a:pt x="360" y="640"/>
                  <a:pt x="336" y="600"/>
                </a:cubicBezTo>
                <a:cubicBezTo>
                  <a:pt x="312" y="560"/>
                  <a:pt x="288" y="520"/>
                  <a:pt x="240" y="504"/>
                </a:cubicBezTo>
                <a:cubicBezTo>
                  <a:pt x="192" y="488"/>
                  <a:pt x="88" y="496"/>
                  <a:pt x="48" y="504"/>
                </a:cubicBezTo>
                <a:cubicBezTo>
                  <a:pt x="8" y="512"/>
                  <a:pt x="8" y="544"/>
                  <a:pt x="0" y="552"/>
                </a:cubicBezTo>
              </a:path>
            </a:pathLst>
          </a:custGeom>
          <a:noFill/>
          <a:ln w="190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Text Box 9"/>
          <p:cNvSpPr txBox="1">
            <a:spLocks noChangeArrowheads="1"/>
          </p:cNvSpPr>
          <p:nvPr/>
        </p:nvSpPr>
        <p:spPr bwMode="auto">
          <a:xfrm>
            <a:off x="2819400" y="457200"/>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L1</a:t>
            </a:r>
            <a:endParaRPr lang="en-AU" sz="2000" b="1">
              <a:solidFill>
                <a:schemeClr val="bg1"/>
              </a:solidFill>
              <a:latin typeface="Arial" charset="0"/>
            </a:endParaRPr>
          </a:p>
        </p:txBody>
      </p:sp>
    </p:spTree>
    <p:extLst>
      <p:ext uri="{BB962C8B-B14F-4D97-AF65-F5344CB8AC3E}">
        <p14:creationId xmlns:p14="http://schemas.microsoft.com/office/powerpoint/2010/main" val="2176441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1" name="Freeform 3"/>
          <p:cNvSpPr>
            <a:spLocks/>
          </p:cNvSpPr>
          <p:nvPr/>
        </p:nvSpPr>
        <p:spPr bwMode="auto">
          <a:xfrm>
            <a:off x="5257800" y="1257300"/>
            <a:ext cx="952500" cy="1930400"/>
          </a:xfrm>
          <a:custGeom>
            <a:avLst/>
            <a:gdLst>
              <a:gd name="T0" fmla="*/ 48 w 600"/>
              <a:gd name="T1" fmla="*/ 168 h 1216"/>
              <a:gd name="T2" fmla="*/ 192 w 600"/>
              <a:gd name="T3" fmla="*/ 216 h 1216"/>
              <a:gd name="T4" fmla="*/ 336 w 600"/>
              <a:gd name="T5" fmla="*/ 72 h 1216"/>
              <a:gd name="T6" fmla="*/ 432 w 600"/>
              <a:gd name="T7" fmla="*/ 24 h 1216"/>
              <a:gd name="T8" fmla="*/ 480 w 600"/>
              <a:gd name="T9" fmla="*/ 216 h 1216"/>
              <a:gd name="T10" fmla="*/ 528 w 600"/>
              <a:gd name="T11" fmla="*/ 360 h 1216"/>
              <a:gd name="T12" fmla="*/ 528 w 600"/>
              <a:gd name="T13" fmla="*/ 456 h 1216"/>
              <a:gd name="T14" fmla="*/ 528 w 600"/>
              <a:gd name="T15" fmla="*/ 600 h 1216"/>
              <a:gd name="T16" fmla="*/ 576 w 600"/>
              <a:gd name="T17" fmla="*/ 744 h 1216"/>
              <a:gd name="T18" fmla="*/ 576 w 600"/>
              <a:gd name="T19" fmla="*/ 984 h 1216"/>
              <a:gd name="T20" fmla="*/ 432 w 600"/>
              <a:gd name="T21" fmla="*/ 1128 h 1216"/>
              <a:gd name="T22" fmla="*/ 384 w 600"/>
              <a:gd name="T23" fmla="*/ 1176 h 1216"/>
              <a:gd name="T24" fmla="*/ 384 w 600"/>
              <a:gd name="T25" fmla="*/ 888 h 1216"/>
              <a:gd name="T26" fmla="*/ 384 w 600"/>
              <a:gd name="T27" fmla="*/ 792 h 1216"/>
              <a:gd name="T28" fmla="*/ 336 w 600"/>
              <a:gd name="T29" fmla="*/ 600 h 1216"/>
              <a:gd name="T30" fmla="*/ 144 w 600"/>
              <a:gd name="T31" fmla="*/ 504 h 1216"/>
              <a:gd name="T32" fmla="*/ 0 w 600"/>
              <a:gd name="T33" fmla="*/ 6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216">
                <a:moveTo>
                  <a:pt x="48" y="168"/>
                </a:moveTo>
                <a:cubicBezTo>
                  <a:pt x="96" y="200"/>
                  <a:pt x="144" y="232"/>
                  <a:pt x="192" y="216"/>
                </a:cubicBezTo>
                <a:cubicBezTo>
                  <a:pt x="240" y="200"/>
                  <a:pt x="296" y="104"/>
                  <a:pt x="336" y="72"/>
                </a:cubicBezTo>
                <a:cubicBezTo>
                  <a:pt x="376" y="40"/>
                  <a:pt x="408" y="0"/>
                  <a:pt x="432" y="24"/>
                </a:cubicBezTo>
                <a:cubicBezTo>
                  <a:pt x="456" y="48"/>
                  <a:pt x="464" y="160"/>
                  <a:pt x="480" y="216"/>
                </a:cubicBezTo>
                <a:cubicBezTo>
                  <a:pt x="496" y="272"/>
                  <a:pt x="520" y="320"/>
                  <a:pt x="528" y="360"/>
                </a:cubicBezTo>
                <a:cubicBezTo>
                  <a:pt x="536" y="400"/>
                  <a:pt x="528" y="416"/>
                  <a:pt x="528" y="456"/>
                </a:cubicBezTo>
                <a:cubicBezTo>
                  <a:pt x="528" y="496"/>
                  <a:pt x="520" y="552"/>
                  <a:pt x="528" y="600"/>
                </a:cubicBezTo>
                <a:cubicBezTo>
                  <a:pt x="536" y="648"/>
                  <a:pt x="568" y="680"/>
                  <a:pt x="576" y="744"/>
                </a:cubicBezTo>
                <a:cubicBezTo>
                  <a:pt x="584" y="808"/>
                  <a:pt x="600" y="920"/>
                  <a:pt x="576" y="984"/>
                </a:cubicBezTo>
                <a:cubicBezTo>
                  <a:pt x="552" y="1048"/>
                  <a:pt x="464" y="1096"/>
                  <a:pt x="432" y="1128"/>
                </a:cubicBezTo>
                <a:cubicBezTo>
                  <a:pt x="400" y="1160"/>
                  <a:pt x="392" y="1216"/>
                  <a:pt x="384" y="1176"/>
                </a:cubicBezTo>
                <a:cubicBezTo>
                  <a:pt x="376" y="1136"/>
                  <a:pt x="384" y="952"/>
                  <a:pt x="384" y="888"/>
                </a:cubicBezTo>
                <a:cubicBezTo>
                  <a:pt x="384" y="824"/>
                  <a:pt x="392" y="840"/>
                  <a:pt x="384" y="792"/>
                </a:cubicBezTo>
                <a:cubicBezTo>
                  <a:pt x="376" y="744"/>
                  <a:pt x="376" y="648"/>
                  <a:pt x="336" y="600"/>
                </a:cubicBezTo>
                <a:cubicBezTo>
                  <a:pt x="296" y="552"/>
                  <a:pt x="200" y="504"/>
                  <a:pt x="144" y="504"/>
                </a:cubicBezTo>
                <a:cubicBezTo>
                  <a:pt x="88" y="504"/>
                  <a:pt x="24" y="584"/>
                  <a:pt x="0" y="600"/>
                </a:cubicBezTo>
              </a:path>
            </a:pathLst>
          </a:custGeom>
          <a:noFill/>
          <a:ln w="190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Freeform 7"/>
          <p:cNvSpPr>
            <a:spLocks/>
          </p:cNvSpPr>
          <p:nvPr/>
        </p:nvSpPr>
        <p:spPr bwMode="auto">
          <a:xfrm>
            <a:off x="5486400" y="114300"/>
            <a:ext cx="939800" cy="1752600"/>
          </a:xfrm>
          <a:custGeom>
            <a:avLst/>
            <a:gdLst>
              <a:gd name="T0" fmla="*/ 48 w 592"/>
              <a:gd name="T1" fmla="*/ 168 h 1104"/>
              <a:gd name="T2" fmla="*/ 240 w 592"/>
              <a:gd name="T3" fmla="*/ 216 h 1104"/>
              <a:gd name="T4" fmla="*/ 384 w 592"/>
              <a:gd name="T5" fmla="*/ 24 h 1104"/>
              <a:gd name="T6" fmla="*/ 480 w 592"/>
              <a:gd name="T7" fmla="*/ 72 h 1104"/>
              <a:gd name="T8" fmla="*/ 480 w 592"/>
              <a:gd name="T9" fmla="*/ 312 h 1104"/>
              <a:gd name="T10" fmla="*/ 480 w 592"/>
              <a:gd name="T11" fmla="*/ 552 h 1104"/>
              <a:gd name="T12" fmla="*/ 576 w 592"/>
              <a:gd name="T13" fmla="*/ 648 h 1104"/>
              <a:gd name="T14" fmla="*/ 576 w 592"/>
              <a:gd name="T15" fmla="*/ 888 h 1104"/>
              <a:gd name="T16" fmla="*/ 480 w 592"/>
              <a:gd name="T17" fmla="*/ 1080 h 1104"/>
              <a:gd name="T18" fmla="*/ 384 w 592"/>
              <a:gd name="T19" fmla="*/ 1032 h 1104"/>
              <a:gd name="T20" fmla="*/ 336 w 592"/>
              <a:gd name="T21" fmla="*/ 840 h 1104"/>
              <a:gd name="T22" fmla="*/ 384 w 592"/>
              <a:gd name="T23" fmla="*/ 744 h 1104"/>
              <a:gd name="T24" fmla="*/ 336 w 592"/>
              <a:gd name="T25" fmla="*/ 600 h 1104"/>
              <a:gd name="T26" fmla="*/ 240 w 592"/>
              <a:gd name="T27" fmla="*/ 504 h 1104"/>
              <a:gd name="T28" fmla="*/ 48 w 592"/>
              <a:gd name="T29" fmla="*/ 504 h 1104"/>
              <a:gd name="T30" fmla="*/ 0 w 592"/>
              <a:gd name="T31" fmla="*/ 55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1104">
                <a:moveTo>
                  <a:pt x="48" y="168"/>
                </a:moveTo>
                <a:cubicBezTo>
                  <a:pt x="116" y="204"/>
                  <a:pt x="184" y="240"/>
                  <a:pt x="240" y="216"/>
                </a:cubicBezTo>
                <a:cubicBezTo>
                  <a:pt x="296" y="192"/>
                  <a:pt x="344" y="48"/>
                  <a:pt x="384" y="24"/>
                </a:cubicBezTo>
                <a:cubicBezTo>
                  <a:pt x="424" y="0"/>
                  <a:pt x="464" y="24"/>
                  <a:pt x="480" y="72"/>
                </a:cubicBezTo>
                <a:cubicBezTo>
                  <a:pt x="496" y="120"/>
                  <a:pt x="480" y="232"/>
                  <a:pt x="480" y="312"/>
                </a:cubicBezTo>
                <a:cubicBezTo>
                  <a:pt x="480" y="392"/>
                  <a:pt x="464" y="496"/>
                  <a:pt x="480" y="552"/>
                </a:cubicBezTo>
                <a:cubicBezTo>
                  <a:pt x="496" y="608"/>
                  <a:pt x="560" y="592"/>
                  <a:pt x="576" y="648"/>
                </a:cubicBezTo>
                <a:cubicBezTo>
                  <a:pt x="592" y="704"/>
                  <a:pt x="592" y="816"/>
                  <a:pt x="576" y="888"/>
                </a:cubicBezTo>
                <a:cubicBezTo>
                  <a:pt x="560" y="960"/>
                  <a:pt x="512" y="1056"/>
                  <a:pt x="480" y="1080"/>
                </a:cubicBezTo>
                <a:cubicBezTo>
                  <a:pt x="448" y="1104"/>
                  <a:pt x="408" y="1072"/>
                  <a:pt x="384" y="1032"/>
                </a:cubicBezTo>
                <a:cubicBezTo>
                  <a:pt x="360" y="992"/>
                  <a:pt x="336" y="888"/>
                  <a:pt x="336" y="840"/>
                </a:cubicBezTo>
                <a:cubicBezTo>
                  <a:pt x="336" y="792"/>
                  <a:pt x="384" y="784"/>
                  <a:pt x="384" y="744"/>
                </a:cubicBezTo>
                <a:cubicBezTo>
                  <a:pt x="384" y="704"/>
                  <a:pt x="360" y="640"/>
                  <a:pt x="336" y="600"/>
                </a:cubicBezTo>
                <a:cubicBezTo>
                  <a:pt x="312" y="560"/>
                  <a:pt x="288" y="520"/>
                  <a:pt x="240" y="504"/>
                </a:cubicBezTo>
                <a:cubicBezTo>
                  <a:pt x="192" y="488"/>
                  <a:pt x="88" y="496"/>
                  <a:pt x="48" y="504"/>
                </a:cubicBezTo>
                <a:cubicBezTo>
                  <a:pt x="8" y="512"/>
                  <a:pt x="8" y="544"/>
                  <a:pt x="0" y="552"/>
                </a:cubicBezTo>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6" name="Text Box 8"/>
          <p:cNvSpPr txBox="1">
            <a:spLocks noChangeArrowheads="1"/>
          </p:cNvSpPr>
          <p:nvPr/>
        </p:nvSpPr>
        <p:spPr bwMode="auto">
          <a:xfrm>
            <a:off x="2667000" y="1660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L2</a:t>
            </a:r>
            <a:endParaRPr lang="en-AU" sz="2000" b="1">
              <a:solidFill>
                <a:schemeClr val="bg1"/>
              </a:solidFill>
              <a:latin typeface="Arial" charset="0"/>
            </a:endParaRPr>
          </a:p>
        </p:txBody>
      </p:sp>
    </p:spTree>
    <p:extLst>
      <p:ext uri="{BB962C8B-B14F-4D97-AF65-F5344CB8AC3E}">
        <p14:creationId xmlns:p14="http://schemas.microsoft.com/office/powerpoint/2010/main" val="3574396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5" name="Freeform 3"/>
          <p:cNvSpPr>
            <a:spLocks/>
          </p:cNvSpPr>
          <p:nvPr/>
        </p:nvSpPr>
        <p:spPr bwMode="auto">
          <a:xfrm>
            <a:off x="5257800" y="1257300"/>
            <a:ext cx="952500" cy="1930400"/>
          </a:xfrm>
          <a:custGeom>
            <a:avLst/>
            <a:gdLst>
              <a:gd name="T0" fmla="*/ 48 w 600"/>
              <a:gd name="T1" fmla="*/ 168 h 1216"/>
              <a:gd name="T2" fmla="*/ 192 w 600"/>
              <a:gd name="T3" fmla="*/ 216 h 1216"/>
              <a:gd name="T4" fmla="*/ 336 w 600"/>
              <a:gd name="T5" fmla="*/ 72 h 1216"/>
              <a:gd name="T6" fmla="*/ 432 w 600"/>
              <a:gd name="T7" fmla="*/ 24 h 1216"/>
              <a:gd name="T8" fmla="*/ 480 w 600"/>
              <a:gd name="T9" fmla="*/ 216 h 1216"/>
              <a:gd name="T10" fmla="*/ 528 w 600"/>
              <a:gd name="T11" fmla="*/ 360 h 1216"/>
              <a:gd name="T12" fmla="*/ 528 w 600"/>
              <a:gd name="T13" fmla="*/ 456 h 1216"/>
              <a:gd name="T14" fmla="*/ 528 w 600"/>
              <a:gd name="T15" fmla="*/ 600 h 1216"/>
              <a:gd name="T16" fmla="*/ 576 w 600"/>
              <a:gd name="T17" fmla="*/ 744 h 1216"/>
              <a:gd name="T18" fmla="*/ 576 w 600"/>
              <a:gd name="T19" fmla="*/ 984 h 1216"/>
              <a:gd name="T20" fmla="*/ 432 w 600"/>
              <a:gd name="T21" fmla="*/ 1128 h 1216"/>
              <a:gd name="T22" fmla="*/ 384 w 600"/>
              <a:gd name="T23" fmla="*/ 1176 h 1216"/>
              <a:gd name="T24" fmla="*/ 384 w 600"/>
              <a:gd name="T25" fmla="*/ 888 h 1216"/>
              <a:gd name="T26" fmla="*/ 384 w 600"/>
              <a:gd name="T27" fmla="*/ 792 h 1216"/>
              <a:gd name="T28" fmla="*/ 336 w 600"/>
              <a:gd name="T29" fmla="*/ 600 h 1216"/>
              <a:gd name="T30" fmla="*/ 144 w 600"/>
              <a:gd name="T31" fmla="*/ 504 h 1216"/>
              <a:gd name="T32" fmla="*/ 0 w 600"/>
              <a:gd name="T33" fmla="*/ 6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216">
                <a:moveTo>
                  <a:pt x="48" y="168"/>
                </a:moveTo>
                <a:cubicBezTo>
                  <a:pt x="96" y="200"/>
                  <a:pt x="144" y="232"/>
                  <a:pt x="192" y="216"/>
                </a:cubicBezTo>
                <a:cubicBezTo>
                  <a:pt x="240" y="200"/>
                  <a:pt x="296" y="104"/>
                  <a:pt x="336" y="72"/>
                </a:cubicBezTo>
                <a:cubicBezTo>
                  <a:pt x="376" y="40"/>
                  <a:pt x="408" y="0"/>
                  <a:pt x="432" y="24"/>
                </a:cubicBezTo>
                <a:cubicBezTo>
                  <a:pt x="456" y="48"/>
                  <a:pt x="464" y="160"/>
                  <a:pt x="480" y="216"/>
                </a:cubicBezTo>
                <a:cubicBezTo>
                  <a:pt x="496" y="272"/>
                  <a:pt x="520" y="320"/>
                  <a:pt x="528" y="360"/>
                </a:cubicBezTo>
                <a:cubicBezTo>
                  <a:pt x="536" y="400"/>
                  <a:pt x="528" y="416"/>
                  <a:pt x="528" y="456"/>
                </a:cubicBezTo>
                <a:cubicBezTo>
                  <a:pt x="528" y="496"/>
                  <a:pt x="520" y="552"/>
                  <a:pt x="528" y="600"/>
                </a:cubicBezTo>
                <a:cubicBezTo>
                  <a:pt x="536" y="648"/>
                  <a:pt x="568" y="680"/>
                  <a:pt x="576" y="744"/>
                </a:cubicBezTo>
                <a:cubicBezTo>
                  <a:pt x="584" y="808"/>
                  <a:pt x="600" y="920"/>
                  <a:pt x="576" y="984"/>
                </a:cubicBezTo>
                <a:cubicBezTo>
                  <a:pt x="552" y="1048"/>
                  <a:pt x="464" y="1096"/>
                  <a:pt x="432" y="1128"/>
                </a:cubicBezTo>
                <a:cubicBezTo>
                  <a:pt x="400" y="1160"/>
                  <a:pt x="392" y="1216"/>
                  <a:pt x="384" y="1176"/>
                </a:cubicBezTo>
                <a:cubicBezTo>
                  <a:pt x="376" y="1136"/>
                  <a:pt x="384" y="952"/>
                  <a:pt x="384" y="888"/>
                </a:cubicBezTo>
                <a:cubicBezTo>
                  <a:pt x="384" y="824"/>
                  <a:pt x="392" y="840"/>
                  <a:pt x="384" y="792"/>
                </a:cubicBezTo>
                <a:cubicBezTo>
                  <a:pt x="376" y="744"/>
                  <a:pt x="376" y="648"/>
                  <a:pt x="336" y="600"/>
                </a:cubicBezTo>
                <a:cubicBezTo>
                  <a:pt x="296" y="552"/>
                  <a:pt x="200" y="504"/>
                  <a:pt x="144" y="504"/>
                </a:cubicBezTo>
                <a:cubicBezTo>
                  <a:pt x="88" y="504"/>
                  <a:pt x="24" y="584"/>
                  <a:pt x="0" y="600"/>
                </a:cubicBezTo>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6" name="Freeform 4"/>
          <p:cNvSpPr>
            <a:spLocks/>
          </p:cNvSpPr>
          <p:nvPr/>
        </p:nvSpPr>
        <p:spPr bwMode="auto">
          <a:xfrm>
            <a:off x="5105400" y="2425700"/>
            <a:ext cx="1016000" cy="1879600"/>
          </a:xfrm>
          <a:custGeom>
            <a:avLst/>
            <a:gdLst>
              <a:gd name="T0" fmla="*/ 48 w 640"/>
              <a:gd name="T1" fmla="*/ 200 h 1184"/>
              <a:gd name="T2" fmla="*/ 192 w 640"/>
              <a:gd name="T3" fmla="*/ 248 h 1184"/>
              <a:gd name="T4" fmla="*/ 288 w 640"/>
              <a:gd name="T5" fmla="*/ 104 h 1184"/>
              <a:gd name="T6" fmla="*/ 384 w 640"/>
              <a:gd name="T7" fmla="*/ 8 h 1184"/>
              <a:gd name="T8" fmla="*/ 384 w 640"/>
              <a:gd name="T9" fmla="*/ 152 h 1184"/>
              <a:gd name="T10" fmla="*/ 432 w 640"/>
              <a:gd name="T11" fmla="*/ 440 h 1184"/>
              <a:gd name="T12" fmla="*/ 480 w 640"/>
              <a:gd name="T13" fmla="*/ 632 h 1184"/>
              <a:gd name="T14" fmla="*/ 624 w 640"/>
              <a:gd name="T15" fmla="*/ 824 h 1184"/>
              <a:gd name="T16" fmla="*/ 576 w 640"/>
              <a:gd name="T17" fmla="*/ 1016 h 1184"/>
              <a:gd name="T18" fmla="*/ 384 w 640"/>
              <a:gd name="T19" fmla="*/ 1160 h 1184"/>
              <a:gd name="T20" fmla="*/ 336 w 640"/>
              <a:gd name="T21" fmla="*/ 872 h 1184"/>
              <a:gd name="T22" fmla="*/ 336 w 640"/>
              <a:gd name="T23" fmla="*/ 680 h 1184"/>
              <a:gd name="T24" fmla="*/ 384 w 640"/>
              <a:gd name="T25" fmla="*/ 632 h 1184"/>
              <a:gd name="T26" fmla="*/ 240 w 640"/>
              <a:gd name="T27" fmla="*/ 536 h 1184"/>
              <a:gd name="T28" fmla="*/ 96 w 640"/>
              <a:gd name="T29" fmla="*/ 536 h 1184"/>
              <a:gd name="T30" fmla="*/ 0 w 640"/>
              <a:gd name="T31" fmla="*/ 5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0" h="1184">
                <a:moveTo>
                  <a:pt x="48" y="200"/>
                </a:moveTo>
                <a:cubicBezTo>
                  <a:pt x="100" y="232"/>
                  <a:pt x="152" y="264"/>
                  <a:pt x="192" y="248"/>
                </a:cubicBezTo>
                <a:cubicBezTo>
                  <a:pt x="232" y="232"/>
                  <a:pt x="256" y="144"/>
                  <a:pt x="288" y="104"/>
                </a:cubicBezTo>
                <a:cubicBezTo>
                  <a:pt x="320" y="64"/>
                  <a:pt x="368" y="0"/>
                  <a:pt x="384" y="8"/>
                </a:cubicBezTo>
                <a:cubicBezTo>
                  <a:pt x="400" y="16"/>
                  <a:pt x="376" y="80"/>
                  <a:pt x="384" y="152"/>
                </a:cubicBezTo>
                <a:cubicBezTo>
                  <a:pt x="392" y="224"/>
                  <a:pt x="416" y="360"/>
                  <a:pt x="432" y="440"/>
                </a:cubicBezTo>
                <a:cubicBezTo>
                  <a:pt x="448" y="520"/>
                  <a:pt x="448" y="568"/>
                  <a:pt x="480" y="632"/>
                </a:cubicBezTo>
                <a:cubicBezTo>
                  <a:pt x="512" y="696"/>
                  <a:pt x="608" y="760"/>
                  <a:pt x="624" y="824"/>
                </a:cubicBezTo>
                <a:cubicBezTo>
                  <a:pt x="640" y="888"/>
                  <a:pt x="616" y="960"/>
                  <a:pt x="576" y="1016"/>
                </a:cubicBezTo>
                <a:cubicBezTo>
                  <a:pt x="536" y="1072"/>
                  <a:pt x="424" y="1184"/>
                  <a:pt x="384" y="1160"/>
                </a:cubicBezTo>
                <a:cubicBezTo>
                  <a:pt x="344" y="1136"/>
                  <a:pt x="344" y="952"/>
                  <a:pt x="336" y="872"/>
                </a:cubicBezTo>
                <a:cubicBezTo>
                  <a:pt x="328" y="792"/>
                  <a:pt x="328" y="720"/>
                  <a:pt x="336" y="680"/>
                </a:cubicBezTo>
                <a:cubicBezTo>
                  <a:pt x="344" y="640"/>
                  <a:pt x="400" y="656"/>
                  <a:pt x="384" y="632"/>
                </a:cubicBezTo>
                <a:cubicBezTo>
                  <a:pt x="368" y="608"/>
                  <a:pt x="288" y="552"/>
                  <a:pt x="240" y="536"/>
                </a:cubicBezTo>
                <a:cubicBezTo>
                  <a:pt x="192" y="520"/>
                  <a:pt x="136" y="528"/>
                  <a:pt x="96" y="536"/>
                </a:cubicBezTo>
                <a:cubicBezTo>
                  <a:pt x="56" y="544"/>
                  <a:pt x="16" y="576"/>
                  <a:pt x="0" y="584"/>
                </a:cubicBezTo>
              </a:path>
            </a:pathLst>
          </a:custGeom>
          <a:noFill/>
          <a:ln w="190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Freeform 7"/>
          <p:cNvSpPr>
            <a:spLocks/>
          </p:cNvSpPr>
          <p:nvPr/>
        </p:nvSpPr>
        <p:spPr bwMode="auto">
          <a:xfrm>
            <a:off x="5486400" y="114300"/>
            <a:ext cx="939800" cy="1752600"/>
          </a:xfrm>
          <a:custGeom>
            <a:avLst/>
            <a:gdLst>
              <a:gd name="T0" fmla="*/ 48 w 592"/>
              <a:gd name="T1" fmla="*/ 168 h 1104"/>
              <a:gd name="T2" fmla="*/ 240 w 592"/>
              <a:gd name="T3" fmla="*/ 216 h 1104"/>
              <a:gd name="T4" fmla="*/ 384 w 592"/>
              <a:gd name="T5" fmla="*/ 24 h 1104"/>
              <a:gd name="T6" fmla="*/ 480 w 592"/>
              <a:gd name="T7" fmla="*/ 72 h 1104"/>
              <a:gd name="T8" fmla="*/ 480 w 592"/>
              <a:gd name="T9" fmla="*/ 312 h 1104"/>
              <a:gd name="T10" fmla="*/ 480 w 592"/>
              <a:gd name="T11" fmla="*/ 552 h 1104"/>
              <a:gd name="T12" fmla="*/ 576 w 592"/>
              <a:gd name="T13" fmla="*/ 648 h 1104"/>
              <a:gd name="T14" fmla="*/ 576 w 592"/>
              <a:gd name="T15" fmla="*/ 888 h 1104"/>
              <a:gd name="T16" fmla="*/ 480 w 592"/>
              <a:gd name="T17" fmla="*/ 1080 h 1104"/>
              <a:gd name="T18" fmla="*/ 384 w 592"/>
              <a:gd name="T19" fmla="*/ 1032 h 1104"/>
              <a:gd name="T20" fmla="*/ 336 w 592"/>
              <a:gd name="T21" fmla="*/ 840 h 1104"/>
              <a:gd name="T22" fmla="*/ 384 w 592"/>
              <a:gd name="T23" fmla="*/ 744 h 1104"/>
              <a:gd name="T24" fmla="*/ 336 w 592"/>
              <a:gd name="T25" fmla="*/ 600 h 1104"/>
              <a:gd name="T26" fmla="*/ 240 w 592"/>
              <a:gd name="T27" fmla="*/ 504 h 1104"/>
              <a:gd name="T28" fmla="*/ 48 w 592"/>
              <a:gd name="T29" fmla="*/ 504 h 1104"/>
              <a:gd name="T30" fmla="*/ 0 w 592"/>
              <a:gd name="T31" fmla="*/ 55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1104">
                <a:moveTo>
                  <a:pt x="48" y="168"/>
                </a:moveTo>
                <a:cubicBezTo>
                  <a:pt x="116" y="204"/>
                  <a:pt x="184" y="240"/>
                  <a:pt x="240" y="216"/>
                </a:cubicBezTo>
                <a:cubicBezTo>
                  <a:pt x="296" y="192"/>
                  <a:pt x="344" y="48"/>
                  <a:pt x="384" y="24"/>
                </a:cubicBezTo>
                <a:cubicBezTo>
                  <a:pt x="424" y="0"/>
                  <a:pt x="464" y="24"/>
                  <a:pt x="480" y="72"/>
                </a:cubicBezTo>
                <a:cubicBezTo>
                  <a:pt x="496" y="120"/>
                  <a:pt x="480" y="232"/>
                  <a:pt x="480" y="312"/>
                </a:cubicBezTo>
                <a:cubicBezTo>
                  <a:pt x="480" y="392"/>
                  <a:pt x="464" y="496"/>
                  <a:pt x="480" y="552"/>
                </a:cubicBezTo>
                <a:cubicBezTo>
                  <a:pt x="496" y="608"/>
                  <a:pt x="560" y="592"/>
                  <a:pt x="576" y="648"/>
                </a:cubicBezTo>
                <a:cubicBezTo>
                  <a:pt x="592" y="704"/>
                  <a:pt x="592" y="816"/>
                  <a:pt x="576" y="888"/>
                </a:cubicBezTo>
                <a:cubicBezTo>
                  <a:pt x="560" y="960"/>
                  <a:pt x="512" y="1056"/>
                  <a:pt x="480" y="1080"/>
                </a:cubicBezTo>
                <a:cubicBezTo>
                  <a:pt x="448" y="1104"/>
                  <a:pt x="408" y="1072"/>
                  <a:pt x="384" y="1032"/>
                </a:cubicBezTo>
                <a:cubicBezTo>
                  <a:pt x="360" y="992"/>
                  <a:pt x="336" y="888"/>
                  <a:pt x="336" y="840"/>
                </a:cubicBezTo>
                <a:cubicBezTo>
                  <a:pt x="336" y="792"/>
                  <a:pt x="384" y="784"/>
                  <a:pt x="384" y="744"/>
                </a:cubicBezTo>
                <a:cubicBezTo>
                  <a:pt x="384" y="704"/>
                  <a:pt x="360" y="640"/>
                  <a:pt x="336" y="600"/>
                </a:cubicBezTo>
                <a:cubicBezTo>
                  <a:pt x="312" y="560"/>
                  <a:pt x="288" y="520"/>
                  <a:pt x="240" y="504"/>
                </a:cubicBezTo>
                <a:cubicBezTo>
                  <a:pt x="192" y="488"/>
                  <a:pt x="88" y="496"/>
                  <a:pt x="48" y="504"/>
                </a:cubicBezTo>
                <a:cubicBezTo>
                  <a:pt x="8" y="512"/>
                  <a:pt x="8" y="544"/>
                  <a:pt x="0" y="552"/>
                </a:cubicBezTo>
              </a:path>
            </a:pathLst>
          </a:custGeom>
          <a:noFill/>
          <a:ln w="19050" cap="rnd"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Text Box 8"/>
          <p:cNvSpPr txBox="1">
            <a:spLocks noChangeArrowheads="1"/>
          </p:cNvSpPr>
          <p:nvPr/>
        </p:nvSpPr>
        <p:spPr bwMode="auto">
          <a:xfrm>
            <a:off x="2667000" y="2971800"/>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L3</a:t>
            </a:r>
            <a:endParaRPr lang="en-AU" sz="2000" b="1">
              <a:solidFill>
                <a:schemeClr val="bg1"/>
              </a:solidFill>
              <a:latin typeface="Arial" charset="0"/>
            </a:endParaRPr>
          </a:p>
        </p:txBody>
      </p:sp>
    </p:spTree>
    <p:extLst>
      <p:ext uri="{BB962C8B-B14F-4D97-AF65-F5344CB8AC3E}">
        <p14:creationId xmlns:p14="http://schemas.microsoft.com/office/powerpoint/2010/main" val="3609709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79" name="Freeform 3"/>
          <p:cNvSpPr>
            <a:spLocks/>
          </p:cNvSpPr>
          <p:nvPr/>
        </p:nvSpPr>
        <p:spPr bwMode="auto">
          <a:xfrm>
            <a:off x="5257800" y="1257300"/>
            <a:ext cx="952500" cy="1930400"/>
          </a:xfrm>
          <a:custGeom>
            <a:avLst/>
            <a:gdLst>
              <a:gd name="T0" fmla="*/ 48 w 600"/>
              <a:gd name="T1" fmla="*/ 168 h 1216"/>
              <a:gd name="T2" fmla="*/ 192 w 600"/>
              <a:gd name="T3" fmla="*/ 216 h 1216"/>
              <a:gd name="T4" fmla="*/ 336 w 600"/>
              <a:gd name="T5" fmla="*/ 72 h 1216"/>
              <a:gd name="T6" fmla="*/ 432 w 600"/>
              <a:gd name="T7" fmla="*/ 24 h 1216"/>
              <a:gd name="T8" fmla="*/ 480 w 600"/>
              <a:gd name="T9" fmla="*/ 216 h 1216"/>
              <a:gd name="T10" fmla="*/ 528 w 600"/>
              <a:gd name="T11" fmla="*/ 360 h 1216"/>
              <a:gd name="T12" fmla="*/ 528 w 600"/>
              <a:gd name="T13" fmla="*/ 456 h 1216"/>
              <a:gd name="T14" fmla="*/ 528 w 600"/>
              <a:gd name="T15" fmla="*/ 600 h 1216"/>
              <a:gd name="T16" fmla="*/ 576 w 600"/>
              <a:gd name="T17" fmla="*/ 744 h 1216"/>
              <a:gd name="T18" fmla="*/ 576 w 600"/>
              <a:gd name="T19" fmla="*/ 984 h 1216"/>
              <a:gd name="T20" fmla="*/ 432 w 600"/>
              <a:gd name="T21" fmla="*/ 1128 h 1216"/>
              <a:gd name="T22" fmla="*/ 384 w 600"/>
              <a:gd name="T23" fmla="*/ 1176 h 1216"/>
              <a:gd name="T24" fmla="*/ 384 w 600"/>
              <a:gd name="T25" fmla="*/ 888 h 1216"/>
              <a:gd name="T26" fmla="*/ 384 w 600"/>
              <a:gd name="T27" fmla="*/ 792 h 1216"/>
              <a:gd name="T28" fmla="*/ 336 w 600"/>
              <a:gd name="T29" fmla="*/ 600 h 1216"/>
              <a:gd name="T30" fmla="*/ 144 w 600"/>
              <a:gd name="T31" fmla="*/ 504 h 1216"/>
              <a:gd name="T32" fmla="*/ 0 w 600"/>
              <a:gd name="T33" fmla="*/ 6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216">
                <a:moveTo>
                  <a:pt x="48" y="168"/>
                </a:moveTo>
                <a:cubicBezTo>
                  <a:pt x="96" y="200"/>
                  <a:pt x="144" y="232"/>
                  <a:pt x="192" y="216"/>
                </a:cubicBezTo>
                <a:cubicBezTo>
                  <a:pt x="240" y="200"/>
                  <a:pt x="296" y="104"/>
                  <a:pt x="336" y="72"/>
                </a:cubicBezTo>
                <a:cubicBezTo>
                  <a:pt x="376" y="40"/>
                  <a:pt x="408" y="0"/>
                  <a:pt x="432" y="24"/>
                </a:cubicBezTo>
                <a:cubicBezTo>
                  <a:pt x="456" y="48"/>
                  <a:pt x="464" y="160"/>
                  <a:pt x="480" y="216"/>
                </a:cubicBezTo>
                <a:cubicBezTo>
                  <a:pt x="496" y="272"/>
                  <a:pt x="520" y="320"/>
                  <a:pt x="528" y="360"/>
                </a:cubicBezTo>
                <a:cubicBezTo>
                  <a:pt x="536" y="400"/>
                  <a:pt x="528" y="416"/>
                  <a:pt x="528" y="456"/>
                </a:cubicBezTo>
                <a:cubicBezTo>
                  <a:pt x="528" y="496"/>
                  <a:pt x="520" y="552"/>
                  <a:pt x="528" y="600"/>
                </a:cubicBezTo>
                <a:cubicBezTo>
                  <a:pt x="536" y="648"/>
                  <a:pt x="568" y="680"/>
                  <a:pt x="576" y="744"/>
                </a:cubicBezTo>
                <a:cubicBezTo>
                  <a:pt x="584" y="808"/>
                  <a:pt x="600" y="920"/>
                  <a:pt x="576" y="984"/>
                </a:cubicBezTo>
                <a:cubicBezTo>
                  <a:pt x="552" y="1048"/>
                  <a:pt x="464" y="1096"/>
                  <a:pt x="432" y="1128"/>
                </a:cubicBezTo>
                <a:cubicBezTo>
                  <a:pt x="400" y="1160"/>
                  <a:pt x="392" y="1216"/>
                  <a:pt x="384" y="1176"/>
                </a:cubicBezTo>
                <a:cubicBezTo>
                  <a:pt x="376" y="1136"/>
                  <a:pt x="384" y="952"/>
                  <a:pt x="384" y="888"/>
                </a:cubicBezTo>
                <a:cubicBezTo>
                  <a:pt x="384" y="824"/>
                  <a:pt x="392" y="840"/>
                  <a:pt x="384" y="792"/>
                </a:cubicBezTo>
                <a:cubicBezTo>
                  <a:pt x="376" y="744"/>
                  <a:pt x="376" y="648"/>
                  <a:pt x="336" y="600"/>
                </a:cubicBezTo>
                <a:cubicBezTo>
                  <a:pt x="296" y="552"/>
                  <a:pt x="200" y="504"/>
                  <a:pt x="144" y="504"/>
                </a:cubicBezTo>
                <a:cubicBezTo>
                  <a:pt x="88" y="504"/>
                  <a:pt x="24" y="584"/>
                  <a:pt x="0" y="600"/>
                </a:cubicBezTo>
              </a:path>
            </a:pathLst>
          </a:custGeom>
          <a:noFill/>
          <a:ln w="19050" cap="rnd"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0" name="Freeform 4"/>
          <p:cNvSpPr>
            <a:spLocks/>
          </p:cNvSpPr>
          <p:nvPr/>
        </p:nvSpPr>
        <p:spPr bwMode="auto">
          <a:xfrm>
            <a:off x="5105400" y="2425700"/>
            <a:ext cx="1016000" cy="1879600"/>
          </a:xfrm>
          <a:custGeom>
            <a:avLst/>
            <a:gdLst>
              <a:gd name="T0" fmla="*/ 48 w 640"/>
              <a:gd name="T1" fmla="*/ 200 h 1184"/>
              <a:gd name="T2" fmla="*/ 192 w 640"/>
              <a:gd name="T3" fmla="*/ 248 h 1184"/>
              <a:gd name="T4" fmla="*/ 288 w 640"/>
              <a:gd name="T5" fmla="*/ 104 h 1184"/>
              <a:gd name="T6" fmla="*/ 384 w 640"/>
              <a:gd name="T7" fmla="*/ 8 h 1184"/>
              <a:gd name="T8" fmla="*/ 384 w 640"/>
              <a:gd name="T9" fmla="*/ 152 h 1184"/>
              <a:gd name="T10" fmla="*/ 432 w 640"/>
              <a:gd name="T11" fmla="*/ 440 h 1184"/>
              <a:gd name="T12" fmla="*/ 480 w 640"/>
              <a:gd name="T13" fmla="*/ 632 h 1184"/>
              <a:gd name="T14" fmla="*/ 624 w 640"/>
              <a:gd name="T15" fmla="*/ 824 h 1184"/>
              <a:gd name="T16" fmla="*/ 576 w 640"/>
              <a:gd name="T17" fmla="*/ 1016 h 1184"/>
              <a:gd name="T18" fmla="*/ 384 w 640"/>
              <a:gd name="T19" fmla="*/ 1160 h 1184"/>
              <a:gd name="T20" fmla="*/ 336 w 640"/>
              <a:gd name="T21" fmla="*/ 872 h 1184"/>
              <a:gd name="T22" fmla="*/ 336 w 640"/>
              <a:gd name="T23" fmla="*/ 680 h 1184"/>
              <a:gd name="T24" fmla="*/ 384 w 640"/>
              <a:gd name="T25" fmla="*/ 632 h 1184"/>
              <a:gd name="T26" fmla="*/ 240 w 640"/>
              <a:gd name="T27" fmla="*/ 536 h 1184"/>
              <a:gd name="T28" fmla="*/ 96 w 640"/>
              <a:gd name="T29" fmla="*/ 536 h 1184"/>
              <a:gd name="T30" fmla="*/ 0 w 640"/>
              <a:gd name="T31" fmla="*/ 5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0" h="1184">
                <a:moveTo>
                  <a:pt x="48" y="200"/>
                </a:moveTo>
                <a:cubicBezTo>
                  <a:pt x="100" y="232"/>
                  <a:pt x="152" y="264"/>
                  <a:pt x="192" y="248"/>
                </a:cubicBezTo>
                <a:cubicBezTo>
                  <a:pt x="232" y="232"/>
                  <a:pt x="256" y="144"/>
                  <a:pt x="288" y="104"/>
                </a:cubicBezTo>
                <a:cubicBezTo>
                  <a:pt x="320" y="64"/>
                  <a:pt x="368" y="0"/>
                  <a:pt x="384" y="8"/>
                </a:cubicBezTo>
                <a:cubicBezTo>
                  <a:pt x="400" y="16"/>
                  <a:pt x="376" y="80"/>
                  <a:pt x="384" y="152"/>
                </a:cubicBezTo>
                <a:cubicBezTo>
                  <a:pt x="392" y="224"/>
                  <a:pt x="416" y="360"/>
                  <a:pt x="432" y="440"/>
                </a:cubicBezTo>
                <a:cubicBezTo>
                  <a:pt x="448" y="520"/>
                  <a:pt x="448" y="568"/>
                  <a:pt x="480" y="632"/>
                </a:cubicBezTo>
                <a:cubicBezTo>
                  <a:pt x="512" y="696"/>
                  <a:pt x="608" y="760"/>
                  <a:pt x="624" y="824"/>
                </a:cubicBezTo>
                <a:cubicBezTo>
                  <a:pt x="640" y="888"/>
                  <a:pt x="616" y="960"/>
                  <a:pt x="576" y="1016"/>
                </a:cubicBezTo>
                <a:cubicBezTo>
                  <a:pt x="536" y="1072"/>
                  <a:pt x="424" y="1184"/>
                  <a:pt x="384" y="1160"/>
                </a:cubicBezTo>
                <a:cubicBezTo>
                  <a:pt x="344" y="1136"/>
                  <a:pt x="344" y="952"/>
                  <a:pt x="336" y="872"/>
                </a:cubicBezTo>
                <a:cubicBezTo>
                  <a:pt x="328" y="792"/>
                  <a:pt x="328" y="720"/>
                  <a:pt x="336" y="680"/>
                </a:cubicBezTo>
                <a:cubicBezTo>
                  <a:pt x="344" y="640"/>
                  <a:pt x="400" y="656"/>
                  <a:pt x="384" y="632"/>
                </a:cubicBezTo>
                <a:cubicBezTo>
                  <a:pt x="368" y="608"/>
                  <a:pt x="288" y="552"/>
                  <a:pt x="240" y="536"/>
                </a:cubicBezTo>
                <a:cubicBezTo>
                  <a:pt x="192" y="520"/>
                  <a:pt x="136" y="528"/>
                  <a:pt x="96" y="536"/>
                </a:cubicBezTo>
                <a:cubicBezTo>
                  <a:pt x="56" y="544"/>
                  <a:pt x="16" y="576"/>
                  <a:pt x="0" y="584"/>
                </a:cubicBezTo>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1" name="Freeform 5"/>
          <p:cNvSpPr>
            <a:spLocks/>
          </p:cNvSpPr>
          <p:nvPr/>
        </p:nvSpPr>
        <p:spPr bwMode="auto">
          <a:xfrm>
            <a:off x="5029200" y="3619500"/>
            <a:ext cx="1003300" cy="1663700"/>
          </a:xfrm>
          <a:custGeom>
            <a:avLst/>
            <a:gdLst>
              <a:gd name="T0" fmla="*/ 0 w 632"/>
              <a:gd name="T1" fmla="*/ 216 h 1048"/>
              <a:gd name="T2" fmla="*/ 48 w 632"/>
              <a:gd name="T3" fmla="*/ 216 h 1048"/>
              <a:gd name="T4" fmla="*/ 144 w 632"/>
              <a:gd name="T5" fmla="*/ 264 h 1048"/>
              <a:gd name="T6" fmla="*/ 240 w 632"/>
              <a:gd name="T7" fmla="*/ 120 h 1048"/>
              <a:gd name="T8" fmla="*/ 288 w 632"/>
              <a:gd name="T9" fmla="*/ 24 h 1048"/>
              <a:gd name="T10" fmla="*/ 336 w 632"/>
              <a:gd name="T11" fmla="*/ 264 h 1048"/>
              <a:gd name="T12" fmla="*/ 384 w 632"/>
              <a:gd name="T13" fmla="*/ 456 h 1048"/>
              <a:gd name="T14" fmla="*/ 528 w 632"/>
              <a:gd name="T15" fmla="*/ 552 h 1048"/>
              <a:gd name="T16" fmla="*/ 624 w 632"/>
              <a:gd name="T17" fmla="*/ 696 h 1048"/>
              <a:gd name="T18" fmla="*/ 576 w 632"/>
              <a:gd name="T19" fmla="*/ 936 h 1048"/>
              <a:gd name="T20" fmla="*/ 480 w 632"/>
              <a:gd name="T21" fmla="*/ 1032 h 1048"/>
              <a:gd name="T22" fmla="*/ 384 w 632"/>
              <a:gd name="T23" fmla="*/ 840 h 1048"/>
              <a:gd name="T24" fmla="*/ 336 w 632"/>
              <a:gd name="T25" fmla="*/ 744 h 1048"/>
              <a:gd name="T26" fmla="*/ 336 w 632"/>
              <a:gd name="T27" fmla="*/ 648 h 1048"/>
              <a:gd name="T28" fmla="*/ 240 w 632"/>
              <a:gd name="T29" fmla="*/ 552 h 1048"/>
              <a:gd name="T30" fmla="*/ 96 w 632"/>
              <a:gd name="T31" fmla="*/ 504 h 1048"/>
              <a:gd name="T32" fmla="*/ 0 w 632"/>
              <a:gd name="T33" fmla="*/ 60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2" h="1048">
                <a:moveTo>
                  <a:pt x="0" y="216"/>
                </a:moveTo>
                <a:cubicBezTo>
                  <a:pt x="12" y="212"/>
                  <a:pt x="24" y="208"/>
                  <a:pt x="48" y="216"/>
                </a:cubicBezTo>
                <a:cubicBezTo>
                  <a:pt x="72" y="224"/>
                  <a:pt x="112" y="280"/>
                  <a:pt x="144" y="264"/>
                </a:cubicBezTo>
                <a:cubicBezTo>
                  <a:pt x="176" y="248"/>
                  <a:pt x="216" y="160"/>
                  <a:pt x="240" y="120"/>
                </a:cubicBezTo>
                <a:cubicBezTo>
                  <a:pt x="264" y="80"/>
                  <a:pt x="272" y="0"/>
                  <a:pt x="288" y="24"/>
                </a:cubicBezTo>
                <a:cubicBezTo>
                  <a:pt x="304" y="48"/>
                  <a:pt x="320" y="192"/>
                  <a:pt x="336" y="264"/>
                </a:cubicBezTo>
                <a:cubicBezTo>
                  <a:pt x="352" y="336"/>
                  <a:pt x="352" y="408"/>
                  <a:pt x="384" y="456"/>
                </a:cubicBezTo>
                <a:cubicBezTo>
                  <a:pt x="416" y="504"/>
                  <a:pt x="488" y="512"/>
                  <a:pt x="528" y="552"/>
                </a:cubicBezTo>
                <a:cubicBezTo>
                  <a:pt x="568" y="592"/>
                  <a:pt x="616" y="632"/>
                  <a:pt x="624" y="696"/>
                </a:cubicBezTo>
                <a:cubicBezTo>
                  <a:pt x="632" y="760"/>
                  <a:pt x="600" y="880"/>
                  <a:pt x="576" y="936"/>
                </a:cubicBezTo>
                <a:cubicBezTo>
                  <a:pt x="552" y="992"/>
                  <a:pt x="512" y="1048"/>
                  <a:pt x="480" y="1032"/>
                </a:cubicBezTo>
                <a:cubicBezTo>
                  <a:pt x="448" y="1016"/>
                  <a:pt x="408" y="888"/>
                  <a:pt x="384" y="840"/>
                </a:cubicBezTo>
                <a:cubicBezTo>
                  <a:pt x="360" y="792"/>
                  <a:pt x="344" y="776"/>
                  <a:pt x="336" y="744"/>
                </a:cubicBezTo>
                <a:cubicBezTo>
                  <a:pt x="328" y="712"/>
                  <a:pt x="352" y="680"/>
                  <a:pt x="336" y="648"/>
                </a:cubicBezTo>
                <a:cubicBezTo>
                  <a:pt x="320" y="616"/>
                  <a:pt x="280" y="576"/>
                  <a:pt x="240" y="552"/>
                </a:cubicBezTo>
                <a:cubicBezTo>
                  <a:pt x="200" y="528"/>
                  <a:pt x="136" y="496"/>
                  <a:pt x="96" y="504"/>
                </a:cubicBezTo>
                <a:cubicBezTo>
                  <a:pt x="56" y="512"/>
                  <a:pt x="28" y="556"/>
                  <a:pt x="0" y="600"/>
                </a:cubicBezTo>
              </a:path>
            </a:pathLst>
          </a:custGeom>
          <a:noFill/>
          <a:ln w="190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3" name="Freeform 7"/>
          <p:cNvSpPr>
            <a:spLocks/>
          </p:cNvSpPr>
          <p:nvPr/>
        </p:nvSpPr>
        <p:spPr bwMode="auto">
          <a:xfrm>
            <a:off x="5486400" y="114300"/>
            <a:ext cx="939800" cy="1752600"/>
          </a:xfrm>
          <a:custGeom>
            <a:avLst/>
            <a:gdLst>
              <a:gd name="T0" fmla="*/ 48 w 592"/>
              <a:gd name="T1" fmla="*/ 168 h 1104"/>
              <a:gd name="T2" fmla="*/ 240 w 592"/>
              <a:gd name="T3" fmla="*/ 216 h 1104"/>
              <a:gd name="T4" fmla="*/ 384 w 592"/>
              <a:gd name="T5" fmla="*/ 24 h 1104"/>
              <a:gd name="T6" fmla="*/ 480 w 592"/>
              <a:gd name="T7" fmla="*/ 72 h 1104"/>
              <a:gd name="T8" fmla="*/ 480 w 592"/>
              <a:gd name="T9" fmla="*/ 312 h 1104"/>
              <a:gd name="T10" fmla="*/ 480 w 592"/>
              <a:gd name="T11" fmla="*/ 552 h 1104"/>
              <a:gd name="T12" fmla="*/ 576 w 592"/>
              <a:gd name="T13" fmla="*/ 648 h 1104"/>
              <a:gd name="T14" fmla="*/ 576 w 592"/>
              <a:gd name="T15" fmla="*/ 888 h 1104"/>
              <a:gd name="T16" fmla="*/ 480 w 592"/>
              <a:gd name="T17" fmla="*/ 1080 h 1104"/>
              <a:gd name="T18" fmla="*/ 384 w 592"/>
              <a:gd name="T19" fmla="*/ 1032 h 1104"/>
              <a:gd name="T20" fmla="*/ 336 w 592"/>
              <a:gd name="T21" fmla="*/ 840 h 1104"/>
              <a:gd name="T22" fmla="*/ 384 w 592"/>
              <a:gd name="T23" fmla="*/ 744 h 1104"/>
              <a:gd name="T24" fmla="*/ 336 w 592"/>
              <a:gd name="T25" fmla="*/ 600 h 1104"/>
              <a:gd name="T26" fmla="*/ 240 w 592"/>
              <a:gd name="T27" fmla="*/ 504 h 1104"/>
              <a:gd name="T28" fmla="*/ 48 w 592"/>
              <a:gd name="T29" fmla="*/ 504 h 1104"/>
              <a:gd name="T30" fmla="*/ 0 w 592"/>
              <a:gd name="T31" fmla="*/ 55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1104">
                <a:moveTo>
                  <a:pt x="48" y="168"/>
                </a:moveTo>
                <a:cubicBezTo>
                  <a:pt x="116" y="204"/>
                  <a:pt x="184" y="240"/>
                  <a:pt x="240" y="216"/>
                </a:cubicBezTo>
                <a:cubicBezTo>
                  <a:pt x="296" y="192"/>
                  <a:pt x="344" y="48"/>
                  <a:pt x="384" y="24"/>
                </a:cubicBezTo>
                <a:cubicBezTo>
                  <a:pt x="424" y="0"/>
                  <a:pt x="464" y="24"/>
                  <a:pt x="480" y="72"/>
                </a:cubicBezTo>
                <a:cubicBezTo>
                  <a:pt x="496" y="120"/>
                  <a:pt x="480" y="232"/>
                  <a:pt x="480" y="312"/>
                </a:cubicBezTo>
                <a:cubicBezTo>
                  <a:pt x="480" y="392"/>
                  <a:pt x="464" y="496"/>
                  <a:pt x="480" y="552"/>
                </a:cubicBezTo>
                <a:cubicBezTo>
                  <a:pt x="496" y="608"/>
                  <a:pt x="560" y="592"/>
                  <a:pt x="576" y="648"/>
                </a:cubicBezTo>
                <a:cubicBezTo>
                  <a:pt x="592" y="704"/>
                  <a:pt x="592" y="816"/>
                  <a:pt x="576" y="888"/>
                </a:cubicBezTo>
                <a:cubicBezTo>
                  <a:pt x="560" y="960"/>
                  <a:pt x="512" y="1056"/>
                  <a:pt x="480" y="1080"/>
                </a:cubicBezTo>
                <a:cubicBezTo>
                  <a:pt x="448" y="1104"/>
                  <a:pt x="408" y="1072"/>
                  <a:pt x="384" y="1032"/>
                </a:cubicBezTo>
                <a:cubicBezTo>
                  <a:pt x="360" y="992"/>
                  <a:pt x="336" y="888"/>
                  <a:pt x="336" y="840"/>
                </a:cubicBezTo>
                <a:cubicBezTo>
                  <a:pt x="336" y="792"/>
                  <a:pt x="384" y="784"/>
                  <a:pt x="384" y="744"/>
                </a:cubicBezTo>
                <a:cubicBezTo>
                  <a:pt x="384" y="704"/>
                  <a:pt x="360" y="640"/>
                  <a:pt x="336" y="600"/>
                </a:cubicBezTo>
                <a:cubicBezTo>
                  <a:pt x="312" y="560"/>
                  <a:pt x="288" y="520"/>
                  <a:pt x="240" y="504"/>
                </a:cubicBezTo>
                <a:cubicBezTo>
                  <a:pt x="192" y="488"/>
                  <a:pt x="88" y="496"/>
                  <a:pt x="48" y="504"/>
                </a:cubicBezTo>
                <a:cubicBezTo>
                  <a:pt x="8" y="512"/>
                  <a:pt x="8" y="544"/>
                  <a:pt x="0" y="552"/>
                </a:cubicBezTo>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4" name="Text Box 8"/>
          <p:cNvSpPr txBox="1">
            <a:spLocks noChangeArrowheads="1"/>
          </p:cNvSpPr>
          <p:nvPr/>
        </p:nvSpPr>
        <p:spPr bwMode="auto">
          <a:xfrm>
            <a:off x="2590800" y="44799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L4</a:t>
            </a:r>
            <a:endParaRPr lang="en-AU" sz="2000" b="1">
              <a:solidFill>
                <a:schemeClr val="bg1"/>
              </a:solidFill>
              <a:latin typeface="Arial" charset="0"/>
            </a:endParaRPr>
          </a:p>
        </p:txBody>
      </p:sp>
    </p:spTree>
    <p:extLst>
      <p:ext uri="{BB962C8B-B14F-4D97-AF65-F5344CB8AC3E}">
        <p14:creationId xmlns:p14="http://schemas.microsoft.com/office/powerpoint/2010/main" val="405943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3" name="Freeform 3"/>
          <p:cNvSpPr>
            <a:spLocks/>
          </p:cNvSpPr>
          <p:nvPr/>
        </p:nvSpPr>
        <p:spPr bwMode="auto">
          <a:xfrm>
            <a:off x="5257800" y="1257300"/>
            <a:ext cx="952500" cy="1930400"/>
          </a:xfrm>
          <a:custGeom>
            <a:avLst/>
            <a:gdLst>
              <a:gd name="T0" fmla="*/ 48 w 600"/>
              <a:gd name="T1" fmla="*/ 168 h 1216"/>
              <a:gd name="T2" fmla="*/ 192 w 600"/>
              <a:gd name="T3" fmla="*/ 216 h 1216"/>
              <a:gd name="T4" fmla="*/ 336 w 600"/>
              <a:gd name="T5" fmla="*/ 72 h 1216"/>
              <a:gd name="T6" fmla="*/ 432 w 600"/>
              <a:gd name="T7" fmla="*/ 24 h 1216"/>
              <a:gd name="T8" fmla="*/ 480 w 600"/>
              <a:gd name="T9" fmla="*/ 216 h 1216"/>
              <a:gd name="T10" fmla="*/ 528 w 600"/>
              <a:gd name="T11" fmla="*/ 360 h 1216"/>
              <a:gd name="T12" fmla="*/ 528 w 600"/>
              <a:gd name="T13" fmla="*/ 456 h 1216"/>
              <a:gd name="T14" fmla="*/ 528 w 600"/>
              <a:gd name="T15" fmla="*/ 600 h 1216"/>
              <a:gd name="T16" fmla="*/ 576 w 600"/>
              <a:gd name="T17" fmla="*/ 744 h 1216"/>
              <a:gd name="T18" fmla="*/ 576 w 600"/>
              <a:gd name="T19" fmla="*/ 984 h 1216"/>
              <a:gd name="T20" fmla="*/ 432 w 600"/>
              <a:gd name="T21" fmla="*/ 1128 h 1216"/>
              <a:gd name="T22" fmla="*/ 384 w 600"/>
              <a:gd name="T23" fmla="*/ 1176 h 1216"/>
              <a:gd name="T24" fmla="*/ 384 w 600"/>
              <a:gd name="T25" fmla="*/ 888 h 1216"/>
              <a:gd name="T26" fmla="*/ 384 w 600"/>
              <a:gd name="T27" fmla="*/ 792 h 1216"/>
              <a:gd name="T28" fmla="*/ 336 w 600"/>
              <a:gd name="T29" fmla="*/ 600 h 1216"/>
              <a:gd name="T30" fmla="*/ 144 w 600"/>
              <a:gd name="T31" fmla="*/ 504 h 1216"/>
              <a:gd name="T32" fmla="*/ 0 w 600"/>
              <a:gd name="T33" fmla="*/ 60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216">
                <a:moveTo>
                  <a:pt x="48" y="168"/>
                </a:moveTo>
                <a:cubicBezTo>
                  <a:pt x="96" y="200"/>
                  <a:pt x="144" y="232"/>
                  <a:pt x="192" y="216"/>
                </a:cubicBezTo>
                <a:cubicBezTo>
                  <a:pt x="240" y="200"/>
                  <a:pt x="296" y="104"/>
                  <a:pt x="336" y="72"/>
                </a:cubicBezTo>
                <a:cubicBezTo>
                  <a:pt x="376" y="40"/>
                  <a:pt x="408" y="0"/>
                  <a:pt x="432" y="24"/>
                </a:cubicBezTo>
                <a:cubicBezTo>
                  <a:pt x="456" y="48"/>
                  <a:pt x="464" y="160"/>
                  <a:pt x="480" y="216"/>
                </a:cubicBezTo>
                <a:cubicBezTo>
                  <a:pt x="496" y="272"/>
                  <a:pt x="520" y="320"/>
                  <a:pt x="528" y="360"/>
                </a:cubicBezTo>
                <a:cubicBezTo>
                  <a:pt x="536" y="400"/>
                  <a:pt x="528" y="416"/>
                  <a:pt x="528" y="456"/>
                </a:cubicBezTo>
                <a:cubicBezTo>
                  <a:pt x="528" y="496"/>
                  <a:pt x="520" y="552"/>
                  <a:pt x="528" y="600"/>
                </a:cubicBezTo>
                <a:cubicBezTo>
                  <a:pt x="536" y="648"/>
                  <a:pt x="568" y="680"/>
                  <a:pt x="576" y="744"/>
                </a:cubicBezTo>
                <a:cubicBezTo>
                  <a:pt x="584" y="808"/>
                  <a:pt x="600" y="920"/>
                  <a:pt x="576" y="984"/>
                </a:cubicBezTo>
                <a:cubicBezTo>
                  <a:pt x="552" y="1048"/>
                  <a:pt x="464" y="1096"/>
                  <a:pt x="432" y="1128"/>
                </a:cubicBezTo>
                <a:cubicBezTo>
                  <a:pt x="400" y="1160"/>
                  <a:pt x="392" y="1216"/>
                  <a:pt x="384" y="1176"/>
                </a:cubicBezTo>
                <a:cubicBezTo>
                  <a:pt x="376" y="1136"/>
                  <a:pt x="384" y="952"/>
                  <a:pt x="384" y="888"/>
                </a:cubicBezTo>
                <a:cubicBezTo>
                  <a:pt x="384" y="824"/>
                  <a:pt x="392" y="840"/>
                  <a:pt x="384" y="792"/>
                </a:cubicBezTo>
                <a:cubicBezTo>
                  <a:pt x="376" y="744"/>
                  <a:pt x="376" y="648"/>
                  <a:pt x="336" y="600"/>
                </a:cubicBezTo>
                <a:cubicBezTo>
                  <a:pt x="296" y="552"/>
                  <a:pt x="200" y="504"/>
                  <a:pt x="144" y="504"/>
                </a:cubicBezTo>
                <a:cubicBezTo>
                  <a:pt x="88" y="504"/>
                  <a:pt x="24" y="584"/>
                  <a:pt x="0" y="600"/>
                </a:cubicBezTo>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4" name="Freeform 4"/>
          <p:cNvSpPr>
            <a:spLocks/>
          </p:cNvSpPr>
          <p:nvPr/>
        </p:nvSpPr>
        <p:spPr bwMode="auto">
          <a:xfrm>
            <a:off x="5105400" y="2425700"/>
            <a:ext cx="1016000" cy="1879600"/>
          </a:xfrm>
          <a:custGeom>
            <a:avLst/>
            <a:gdLst>
              <a:gd name="T0" fmla="*/ 48 w 640"/>
              <a:gd name="T1" fmla="*/ 200 h 1184"/>
              <a:gd name="T2" fmla="*/ 192 w 640"/>
              <a:gd name="T3" fmla="*/ 248 h 1184"/>
              <a:gd name="T4" fmla="*/ 288 w 640"/>
              <a:gd name="T5" fmla="*/ 104 h 1184"/>
              <a:gd name="T6" fmla="*/ 384 w 640"/>
              <a:gd name="T7" fmla="*/ 8 h 1184"/>
              <a:gd name="T8" fmla="*/ 384 w 640"/>
              <a:gd name="T9" fmla="*/ 152 h 1184"/>
              <a:gd name="T10" fmla="*/ 432 w 640"/>
              <a:gd name="T11" fmla="*/ 440 h 1184"/>
              <a:gd name="T12" fmla="*/ 480 w 640"/>
              <a:gd name="T13" fmla="*/ 632 h 1184"/>
              <a:gd name="T14" fmla="*/ 624 w 640"/>
              <a:gd name="T15" fmla="*/ 824 h 1184"/>
              <a:gd name="T16" fmla="*/ 576 w 640"/>
              <a:gd name="T17" fmla="*/ 1016 h 1184"/>
              <a:gd name="T18" fmla="*/ 384 w 640"/>
              <a:gd name="T19" fmla="*/ 1160 h 1184"/>
              <a:gd name="T20" fmla="*/ 336 w 640"/>
              <a:gd name="T21" fmla="*/ 872 h 1184"/>
              <a:gd name="T22" fmla="*/ 336 w 640"/>
              <a:gd name="T23" fmla="*/ 680 h 1184"/>
              <a:gd name="T24" fmla="*/ 384 w 640"/>
              <a:gd name="T25" fmla="*/ 632 h 1184"/>
              <a:gd name="T26" fmla="*/ 240 w 640"/>
              <a:gd name="T27" fmla="*/ 536 h 1184"/>
              <a:gd name="T28" fmla="*/ 96 w 640"/>
              <a:gd name="T29" fmla="*/ 536 h 1184"/>
              <a:gd name="T30" fmla="*/ 0 w 640"/>
              <a:gd name="T31" fmla="*/ 5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0" h="1184">
                <a:moveTo>
                  <a:pt x="48" y="200"/>
                </a:moveTo>
                <a:cubicBezTo>
                  <a:pt x="100" y="232"/>
                  <a:pt x="152" y="264"/>
                  <a:pt x="192" y="248"/>
                </a:cubicBezTo>
                <a:cubicBezTo>
                  <a:pt x="232" y="232"/>
                  <a:pt x="256" y="144"/>
                  <a:pt x="288" y="104"/>
                </a:cubicBezTo>
                <a:cubicBezTo>
                  <a:pt x="320" y="64"/>
                  <a:pt x="368" y="0"/>
                  <a:pt x="384" y="8"/>
                </a:cubicBezTo>
                <a:cubicBezTo>
                  <a:pt x="400" y="16"/>
                  <a:pt x="376" y="80"/>
                  <a:pt x="384" y="152"/>
                </a:cubicBezTo>
                <a:cubicBezTo>
                  <a:pt x="392" y="224"/>
                  <a:pt x="416" y="360"/>
                  <a:pt x="432" y="440"/>
                </a:cubicBezTo>
                <a:cubicBezTo>
                  <a:pt x="448" y="520"/>
                  <a:pt x="448" y="568"/>
                  <a:pt x="480" y="632"/>
                </a:cubicBezTo>
                <a:cubicBezTo>
                  <a:pt x="512" y="696"/>
                  <a:pt x="608" y="760"/>
                  <a:pt x="624" y="824"/>
                </a:cubicBezTo>
                <a:cubicBezTo>
                  <a:pt x="640" y="888"/>
                  <a:pt x="616" y="960"/>
                  <a:pt x="576" y="1016"/>
                </a:cubicBezTo>
                <a:cubicBezTo>
                  <a:pt x="536" y="1072"/>
                  <a:pt x="424" y="1184"/>
                  <a:pt x="384" y="1160"/>
                </a:cubicBezTo>
                <a:cubicBezTo>
                  <a:pt x="344" y="1136"/>
                  <a:pt x="344" y="952"/>
                  <a:pt x="336" y="872"/>
                </a:cubicBezTo>
                <a:cubicBezTo>
                  <a:pt x="328" y="792"/>
                  <a:pt x="328" y="720"/>
                  <a:pt x="336" y="680"/>
                </a:cubicBezTo>
                <a:cubicBezTo>
                  <a:pt x="344" y="640"/>
                  <a:pt x="400" y="656"/>
                  <a:pt x="384" y="632"/>
                </a:cubicBezTo>
                <a:cubicBezTo>
                  <a:pt x="368" y="608"/>
                  <a:pt x="288" y="552"/>
                  <a:pt x="240" y="536"/>
                </a:cubicBezTo>
                <a:cubicBezTo>
                  <a:pt x="192" y="520"/>
                  <a:pt x="136" y="528"/>
                  <a:pt x="96" y="536"/>
                </a:cubicBezTo>
                <a:cubicBezTo>
                  <a:pt x="56" y="544"/>
                  <a:pt x="16" y="576"/>
                  <a:pt x="0" y="584"/>
                </a:cubicBezTo>
              </a:path>
            </a:pathLst>
          </a:custGeom>
          <a:noFill/>
          <a:ln w="19050" cap="rnd"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Freeform 5"/>
          <p:cNvSpPr>
            <a:spLocks/>
          </p:cNvSpPr>
          <p:nvPr/>
        </p:nvSpPr>
        <p:spPr bwMode="auto">
          <a:xfrm>
            <a:off x="5029200" y="3619500"/>
            <a:ext cx="1003300" cy="1663700"/>
          </a:xfrm>
          <a:custGeom>
            <a:avLst/>
            <a:gdLst>
              <a:gd name="T0" fmla="*/ 0 w 632"/>
              <a:gd name="T1" fmla="*/ 216 h 1048"/>
              <a:gd name="T2" fmla="*/ 48 w 632"/>
              <a:gd name="T3" fmla="*/ 216 h 1048"/>
              <a:gd name="T4" fmla="*/ 144 w 632"/>
              <a:gd name="T5" fmla="*/ 264 h 1048"/>
              <a:gd name="T6" fmla="*/ 240 w 632"/>
              <a:gd name="T7" fmla="*/ 120 h 1048"/>
              <a:gd name="T8" fmla="*/ 288 w 632"/>
              <a:gd name="T9" fmla="*/ 24 h 1048"/>
              <a:gd name="T10" fmla="*/ 336 w 632"/>
              <a:gd name="T11" fmla="*/ 264 h 1048"/>
              <a:gd name="T12" fmla="*/ 384 w 632"/>
              <a:gd name="T13" fmla="*/ 456 h 1048"/>
              <a:gd name="T14" fmla="*/ 528 w 632"/>
              <a:gd name="T15" fmla="*/ 552 h 1048"/>
              <a:gd name="T16" fmla="*/ 624 w 632"/>
              <a:gd name="T17" fmla="*/ 696 h 1048"/>
              <a:gd name="T18" fmla="*/ 576 w 632"/>
              <a:gd name="T19" fmla="*/ 936 h 1048"/>
              <a:gd name="T20" fmla="*/ 480 w 632"/>
              <a:gd name="T21" fmla="*/ 1032 h 1048"/>
              <a:gd name="T22" fmla="*/ 384 w 632"/>
              <a:gd name="T23" fmla="*/ 840 h 1048"/>
              <a:gd name="T24" fmla="*/ 336 w 632"/>
              <a:gd name="T25" fmla="*/ 744 h 1048"/>
              <a:gd name="T26" fmla="*/ 336 w 632"/>
              <a:gd name="T27" fmla="*/ 648 h 1048"/>
              <a:gd name="T28" fmla="*/ 240 w 632"/>
              <a:gd name="T29" fmla="*/ 552 h 1048"/>
              <a:gd name="T30" fmla="*/ 96 w 632"/>
              <a:gd name="T31" fmla="*/ 504 h 1048"/>
              <a:gd name="T32" fmla="*/ 0 w 632"/>
              <a:gd name="T33" fmla="*/ 60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2" h="1048">
                <a:moveTo>
                  <a:pt x="0" y="216"/>
                </a:moveTo>
                <a:cubicBezTo>
                  <a:pt x="12" y="212"/>
                  <a:pt x="24" y="208"/>
                  <a:pt x="48" y="216"/>
                </a:cubicBezTo>
                <a:cubicBezTo>
                  <a:pt x="72" y="224"/>
                  <a:pt x="112" y="280"/>
                  <a:pt x="144" y="264"/>
                </a:cubicBezTo>
                <a:cubicBezTo>
                  <a:pt x="176" y="248"/>
                  <a:pt x="216" y="160"/>
                  <a:pt x="240" y="120"/>
                </a:cubicBezTo>
                <a:cubicBezTo>
                  <a:pt x="264" y="80"/>
                  <a:pt x="272" y="0"/>
                  <a:pt x="288" y="24"/>
                </a:cubicBezTo>
                <a:cubicBezTo>
                  <a:pt x="304" y="48"/>
                  <a:pt x="320" y="192"/>
                  <a:pt x="336" y="264"/>
                </a:cubicBezTo>
                <a:cubicBezTo>
                  <a:pt x="352" y="336"/>
                  <a:pt x="352" y="408"/>
                  <a:pt x="384" y="456"/>
                </a:cubicBezTo>
                <a:cubicBezTo>
                  <a:pt x="416" y="504"/>
                  <a:pt x="488" y="512"/>
                  <a:pt x="528" y="552"/>
                </a:cubicBezTo>
                <a:cubicBezTo>
                  <a:pt x="568" y="592"/>
                  <a:pt x="616" y="632"/>
                  <a:pt x="624" y="696"/>
                </a:cubicBezTo>
                <a:cubicBezTo>
                  <a:pt x="632" y="760"/>
                  <a:pt x="600" y="880"/>
                  <a:pt x="576" y="936"/>
                </a:cubicBezTo>
                <a:cubicBezTo>
                  <a:pt x="552" y="992"/>
                  <a:pt x="512" y="1048"/>
                  <a:pt x="480" y="1032"/>
                </a:cubicBezTo>
                <a:cubicBezTo>
                  <a:pt x="448" y="1016"/>
                  <a:pt x="408" y="888"/>
                  <a:pt x="384" y="840"/>
                </a:cubicBezTo>
                <a:cubicBezTo>
                  <a:pt x="360" y="792"/>
                  <a:pt x="344" y="776"/>
                  <a:pt x="336" y="744"/>
                </a:cubicBezTo>
                <a:cubicBezTo>
                  <a:pt x="328" y="712"/>
                  <a:pt x="352" y="680"/>
                  <a:pt x="336" y="648"/>
                </a:cubicBezTo>
                <a:cubicBezTo>
                  <a:pt x="320" y="616"/>
                  <a:pt x="280" y="576"/>
                  <a:pt x="240" y="552"/>
                </a:cubicBezTo>
                <a:cubicBezTo>
                  <a:pt x="200" y="528"/>
                  <a:pt x="136" y="496"/>
                  <a:pt x="96" y="504"/>
                </a:cubicBezTo>
                <a:cubicBezTo>
                  <a:pt x="56" y="512"/>
                  <a:pt x="28" y="556"/>
                  <a:pt x="0" y="600"/>
                </a:cubicBezTo>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Freeform 6"/>
          <p:cNvSpPr>
            <a:spLocks/>
          </p:cNvSpPr>
          <p:nvPr/>
        </p:nvSpPr>
        <p:spPr bwMode="auto">
          <a:xfrm>
            <a:off x="5105400" y="4724400"/>
            <a:ext cx="1435100" cy="1181100"/>
          </a:xfrm>
          <a:custGeom>
            <a:avLst/>
            <a:gdLst>
              <a:gd name="T0" fmla="*/ 0 w 904"/>
              <a:gd name="T1" fmla="*/ 240 h 744"/>
              <a:gd name="T2" fmla="*/ 48 w 904"/>
              <a:gd name="T3" fmla="*/ 240 h 744"/>
              <a:gd name="T4" fmla="*/ 144 w 904"/>
              <a:gd name="T5" fmla="*/ 240 h 744"/>
              <a:gd name="T6" fmla="*/ 144 w 904"/>
              <a:gd name="T7" fmla="*/ 96 h 744"/>
              <a:gd name="T8" fmla="*/ 192 w 904"/>
              <a:gd name="T9" fmla="*/ 0 h 744"/>
              <a:gd name="T10" fmla="*/ 240 w 904"/>
              <a:gd name="T11" fmla="*/ 96 h 744"/>
              <a:gd name="T12" fmla="*/ 384 w 904"/>
              <a:gd name="T13" fmla="*/ 336 h 744"/>
              <a:gd name="T14" fmla="*/ 480 w 904"/>
              <a:gd name="T15" fmla="*/ 432 h 744"/>
              <a:gd name="T16" fmla="*/ 624 w 904"/>
              <a:gd name="T17" fmla="*/ 480 h 744"/>
              <a:gd name="T18" fmla="*/ 864 w 904"/>
              <a:gd name="T19" fmla="*/ 528 h 744"/>
              <a:gd name="T20" fmla="*/ 864 w 904"/>
              <a:gd name="T21" fmla="*/ 720 h 744"/>
              <a:gd name="T22" fmla="*/ 720 w 904"/>
              <a:gd name="T23" fmla="*/ 672 h 744"/>
              <a:gd name="T24" fmla="*/ 528 w 904"/>
              <a:gd name="T25" fmla="*/ 624 h 744"/>
              <a:gd name="T26" fmla="*/ 480 w 904"/>
              <a:gd name="T27" fmla="*/ 576 h 744"/>
              <a:gd name="T28" fmla="*/ 480 w 904"/>
              <a:gd name="T29" fmla="*/ 528 h 744"/>
              <a:gd name="T30" fmla="*/ 384 w 904"/>
              <a:gd name="T31" fmla="*/ 480 h 744"/>
              <a:gd name="T32" fmla="*/ 240 w 904"/>
              <a:gd name="T33" fmla="*/ 480 h 744"/>
              <a:gd name="T34" fmla="*/ 144 w 904"/>
              <a:gd name="T35" fmla="*/ 528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744">
                <a:moveTo>
                  <a:pt x="0" y="240"/>
                </a:moveTo>
                <a:cubicBezTo>
                  <a:pt x="12" y="240"/>
                  <a:pt x="24" y="240"/>
                  <a:pt x="48" y="240"/>
                </a:cubicBezTo>
                <a:cubicBezTo>
                  <a:pt x="72" y="240"/>
                  <a:pt x="128" y="264"/>
                  <a:pt x="144" y="240"/>
                </a:cubicBezTo>
                <a:cubicBezTo>
                  <a:pt x="160" y="216"/>
                  <a:pt x="136" y="136"/>
                  <a:pt x="144" y="96"/>
                </a:cubicBezTo>
                <a:cubicBezTo>
                  <a:pt x="152" y="56"/>
                  <a:pt x="176" y="0"/>
                  <a:pt x="192" y="0"/>
                </a:cubicBezTo>
                <a:cubicBezTo>
                  <a:pt x="208" y="0"/>
                  <a:pt x="208" y="40"/>
                  <a:pt x="240" y="96"/>
                </a:cubicBezTo>
                <a:cubicBezTo>
                  <a:pt x="272" y="152"/>
                  <a:pt x="344" y="280"/>
                  <a:pt x="384" y="336"/>
                </a:cubicBezTo>
                <a:cubicBezTo>
                  <a:pt x="424" y="392"/>
                  <a:pt x="440" y="408"/>
                  <a:pt x="480" y="432"/>
                </a:cubicBezTo>
                <a:cubicBezTo>
                  <a:pt x="520" y="456"/>
                  <a:pt x="560" y="464"/>
                  <a:pt x="624" y="480"/>
                </a:cubicBezTo>
                <a:cubicBezTo>
                  <a:pt x="688" y="496"/>
                  <a:pt x="824" y="488"/>
                  <a:pt x="864" y="528"/>
                </a:cubicBezTo>
                <a:cubicBezTo>
                  <a:pt x="904" y="568"/>
                  <a:pt x="888" y="696"/>
                  <a:pt x="864" y="720"/>
                </a:cubicBezTo>
                <a:cubicBezTo>
                  <a:pt x="840" y="744"/>
                  <a:pt x="776" y="688"/>
                  <a:pt x="720" y="672"/>
                </a:cubicBezTo>
                <a:cubicBezTo>
                  <a:pt x="664" y="656"/>
                  <a:pt x="568" y="640"/>
                  <a:pt x="528" y="624"/>
                </a:cubicBezTo>
                <a:cubicBezTo>
                  <a:pt x="488" y="608"/>
                  <a:pt x="488" y="592"/>
                  <a:pt x="480" y="576"/>
                </a:cubicBezTo>
                <a:cubicBezTo>
                  <a:pt x="472" y="560"/>
                  <a:pt x="496" y="544"/>
                  <a:pt x="480" y="528"/>
                </a:cubicBezTo>
                <a:cubicBezTo>
                  <a:pt x="464" y="512"/>
                  <a:pt x="424" y="488"/>
                  <a:pt x="384" y="480"/>
                </a:cubicBezTo>
                <a:cubicBezTo>
                  <a:pt x="344" y="472"/>
                  <a:pt x="280" y="472"/>
                  <a:pt x="240" y="480"/>
                </a:cubicBezTo>
                <a:cubicBezTo>
                  <a:pt x="200" y="488"/>
                  <a:pt x="160" y="520"/>
                  <a:pt x="144" y="528"/>
                </a:cubicBezTo>
              </a:path>
            </a:pathLst>
          </a:custGeom>
          <a:noFill/>
          <a:ln w="190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 name="Freeform 7"/>
          <p:cNvSpPr>
            <a:spLocks/>
          </p:cNvSpPr>
          <p:nvPr/>
        </p:nvSpPr>
        <p:spPr bwMode="auto">
          <a:xfrm>
            <a:off x="5486400" y="114300"/>
            <a:ext cx="939800" cy="1752600"/>
          </a:xfrm>
          <a:custGeom>
            <a:avLst/>
            <a:gdLst>
              <a:gd name="T0" fmla="*/ 48 w 592"/>
              <a:gd name="T1" fmla="*/ 168 h 1104"/>
              <a:gd name="T2" fmla="*/ 240 w 592"/>
              <a:gd name="T3" fmla="*/ 216 h 1104"/>
              <a:gd name="T4" fmla="*/ 384 w 592"/>
              <a:gd name="T5" fmla="*/ 24 h 1104"/>
              <a:gd name="T6" fmla="*/ 480 w 592"/>
              <a:gd name="T7" fmla="*/ 72 h 1104"/>
              <a:gd name="T8" fmla="*/ 480 w 592"/>
              <a:gd name="T9" fmla="*/ 312 h 1104"/>
              <a:gd name="T10" fmla="*/ 480 w 592"/>
              <a:gd name="T11" fmla="*/ 552 h 1104"/>
              <a:gd name="T12" fmla="*/ 576 w 592"/>
              <a:gd name="T13" fmla="*/ 648 h 1104"/>
              <a:gd name="T14" fmla="*/ 576 w 592"/>
              <a:gd name="T15" fmla="*/ 888 h 1104"/>
              <a:gd name="T16" fmla="*/ 480 w 592"/>
              <a:gd name="T17" fmla="*/ 1080 h 1104"/>
              <a:gd name="T18" fmla="*/ 384 w 592"/>
              <a:gd name="T19" fmla="*/ 1032 h 1104"/>
              <a:gd name="T20" fmla="*/ 336 w 592"/>
              <a:gd name="T21" fmla="*/ 840 h 1104"/>
              <a:gd name="T22" fmla="*/ 384 w 592"/>
              <a:gd name="T23" fmla="*/ 744 h 1104"/>
              <a:gd name="T24" fmla="*/ 336 w 592"/>
              <a:gd name="T25" fmla="*/ 600 h 1104"/>
              <a:gd name="T26" fmla="*/ 240 w 592"/>
              <a:gd name="T27" fmla="*/ 504 h 1104"/>
              <a:gd name="T28" fmla="*/ 48 w 592"/>
              <a:gd name="T29" fmla="*/ 504 h 1104"/>
              <a:gd name="T30" fmla="*/ 0 w 592"/>
              <a:gd name="T31" fmla="*/ 55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1104">
                <a:moveTo>
                  <a:pt x="48" y="168"/>
                </a:moveTo>
                <a:cubicBezTo>
                  <a:pt x="116" y="204"/>
                  <a:pt x="184" y="240"/>
                  <a:pt x="240" y="216"/>
                </a:cubicBezTo>
                <a:cubicBezTo>
                  <a:pt x="296" y="192"/>
                  <a:pt x="344" y="48"/>
                  <a:pt x="384" y="24"/>
                </a:cubicBezTo>
                <a:cubicBezTo>
                  <a:pt x="424" y="0"/>
                  <a:pt x="464" y="24"/>
                  <a:pt x="480" y="72"/>
                </a:cubicBezTo>
                <a:cubicBezTo>
                  <a:pt x="496" y="120"/>
                  <a:pt x="480" y="232"/>
                  <a:pt x="480" y="312"/>
                </a:cubicBezTo>
                <a:cubicBezTo>
                  <a:pt x="480" y="392"/>
                  <a:pt x="464" y="496"/>
                  <a:pt x="480" y="552"/>
                </a:cubicBezTo>
                <a:cubicBezTo>
                  <a:pt x="496" y="608"/>
                  <a:pt x="560" y="592"/>
                  <a:pt x="576" y="648"/>
                </a:cubicBezTo>
                <a:cubicBezTo>
                  <a:pt x="592" y="704"/>
                  <a:pt x="592" y="816"/>
                  <a:pt x="576" y="888"/>
                </a:cubicBezTo>
                <a:cubicBezTo>
                  <a:pt x="560" y="960"/>
                  <a:pt x="512" y="1056"/>
                  <a:pt x="480" y="1080"/>
                </a:cubicBezTo>
                <a:cubicBezTo>
                  <a:pt x="448" y="1104"/>
                  <a:pt x="408" y="1072"/>
                  <a:pt x="384" y="1032"/>
                </a:cubicBezTo>
                <a:cubicBezTo>
                  <a:pt x="360" y="992"/>
                  <a:pt x="336" y="888"/>
                  <a:pt x="336" y="840"/>
                </a:cubicBezTo>
                <a:cubicBezTo>
                  <a:pt x="336" y="792"/>
                  <a:pt x="384" y="784"/>
                  <a:pt x="384" y="744"/>
                </a:cubicBezTo>
                <a:cubicBezTo>
                  <a:pt x="384" y="704"/>
                  <a:pt x="360" y="640"/>
                  <a:pt x="336" y="600"/>
                </a:cubicBezTo>
                <a:cubicBezTo>
                  <a:pt x="312" y="560"/>
                  <a:pt x="288" y="520"/>
                  <a:pt x="240" y="504"/>
                </a:cubicBezTo>
                <a:cubicBezTo>
                  <a:pt x="192" y="488"/>
                  <a:pt x="88" y="496"/>
                  <a:pt x="48" y="504"/>
                </a:cubicBezTo>
                <a:cubicBezTo>
                  <a:pt x="8" y="512"/>
                  <a:pt x="8" y="544"/>
                  <a:pt x="0" y="552"/>
                </a:cubicBezTo>
              </a:path>
            </a:pathLst>
          </a:custGeom>
          <a:noFill/>
          <a:ln w="19050" cap="flat" cmpd="sng">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Text Box 8"/>
          <p:cNvSpPr txBox="1">
            <a:spLocks noChangeArrowheads="1"/>
          </p:cNvSpPr>
          <p:nvPr/>
        </p:nvSpPr>
        <p:spPr bwMode="auto">
          <a:xfrm>
            <a:off x="2743200" y="59277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L5</a:t>
            </a:r>
            <a:endParaRPr lang="en-AU" sz="2000" b="1">
              <a:solidFill>
                <a:schemeClr val="bg1"/>
              </a:solidFill>
              <a:latin typeface="Arial" charset="0"/>
            </a:endParaRPr>
          </a:p>
        </p:txBody>
      </p:sp>
    </p:spTree>
    <p:extLst>
      <p:ext uri="{BB962C8B-B14F-4D97-AF65-F5344CB8AC3E}">
        <p14:creationId xmlns:p14="http://schemas.microsoft.com/office/powerpoint/2010/main" val="254471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Let’s find these structures</a:t>
            </a:r>
          </a:p>
        </p:txBody>
      </p:sp>
      <p:sp>
        <p:nvSpPr>
          <p:cNvPr id="3" name="Content Placeholder 2"/>
          <p:cNvSpPr>
            <a:spLocks noGrp="1"/>
          </p:cNvSpPr>
          <p:nvPr>
            <p:ph idx="1"/>
          </p:nvPr>
        </p:nvSpPr>
        <p:spPr/>
        <p:txBody>
          <a:bodyPr>
            <a:normAutofit/>
          </a:bodyPr>
          <a:lstStyle/>
          <a:p>
            <a:pPr lvl="1">
              <a:spcBef>
                <a:spcPct val="50000"/>
              </a:spcBef>
            </a:pPr>
            <a:r>
              <a:rPr lang="en-US" sz="2400" b="1" dirty="0">
                <a:solidFill>
                  <a:srgbClr val="00FFFF"/>
                </a:solidFill>
                <a:latin typeface="Arial" charset="0"/>
              </a:rPr>
              <a:t>pedicles</a:t>
            </a:r>
          </a:p>
          <a:p>
            <a:pPr lvl="1">
              <a:spcBef>
                <a:spcPct val="50000"/>
              </a:spcBef>
            </a:pPr>
            <a:r>
              <a:rPr lang="en-US" sz="2400" b="1" dirty="0">
                <a:solidFill>
                  <a:srgbClr val="00FFFF"/>
                </a:solidFill>
                <a:latin typeface="Arial" charset="0"/>
              </a:rPr>
              <a:t>vertebral bodies</a:t>
            </a:r>
          </a:p>
          <a:p>
            <a:pPr lvl="1">
              <a:spcBef>
                <a:spcPct val="50000"/>
              </a:spcBef>
            </a:pPr>
            <a:r>
              <a:rPr lang="en-US" sz="2400" b="1" dirty="0">
                <a:solidFill>
                  <a:srgbClr val="00FFFF"/>
                </a:solidFill>
                <a:latin typeface="Arial" charset="0"/>
              </a:rPr>
              <a:t>articular facets and </a:t>
            </a:r>
            <a:r>
              <a:rPr lang="en-US" sz="2400" b="1" dirty="0" err="1">
                <a:solidFill>
                  <a:srgbClr val="00FFFF"/>
                </a:solidFill>
                <a:latin typeface="Arial" charset="0"/>
              </a:rPr>
              <a:t>zygapophysial</a:t>
            </a:r>
            <a:r>
              <a:rPr lang="en-US" sz="2400" b="1" dirty="0">
                <a:solidFill>
                  <a:srgbClr val="00FFFF"/>
                </a:solidFill>
                <a:latin typeface="Arial" charset="0"/>
              </a:rPr>
              <a:t> joints</a:t>
            </a:r>
          </a:p>
          <a:p>
            <a:pPr lvl="1">
              <a:spcBef>
                <a:spcPct val="50000"/>
              </a:spcBef>
            </a:pPr>
            <a:r>
              <a:rPr lang="en-US" sz="2400" b="1" dirty="0">
                <a:solidFill>
                  <a:srgbClr val="00FFFF"/>
                </a:solidFill>
                <a:latin typeface="Arial" charset="0"/>
              </a:rPr>
              <a:t>lateral margins of the lamina</a:t>
            </a:r>
          </a:p>
          <a:p>
            <a:pPr lvl="1">
              <a:spcBef>
                <a:spcPct val="50000"/>
              </a:spcBef>
            </a:pPr>
            <a:r>
              <a:rPr lang="en-US" sz="2400" b="1" dirty="0">
                <a:solidFill>
                  <a:srgbClr val="00FFFF"/>
                </a:solidFill>
                <a:latin typeface="Arial" charset="0"/>
              </a:rPr>
              <a:t>superior margins of the lamina</a:t>
            </a:r>
          </a:p>
          <a:p>
            <a:pPr lvl="1">
              <a:spcBef>
                <a:spcPct val="50000"/>
              </a:spcBef>
            </a:pPr>
            <a:r>
              <a:rPr lang="en-US" sz="2400" b="1" dirty="0">
                <a:solidFill>
                  <a:srgbClr val="00FFFF"/>
                </a:solidFill>
                <a:latin typeface="Arial" charset="0"/>
              </a:rPr>
              <a:t>inferior margins of </a:t>
            </a:r>
            <a:r>
              <a:rPr lang="en-US" sz="2400" b="1">
                <a:solidFill>
                  <a:srgbClr val="00FFFF"/>
                </a:solidFill>
                <a:latin typeface="Arial" charset="0"/>
              </a:rPr>
              <a:t>the lamina</a:t>
            </a:r>
            <a:endParaRPr lang="en-US" sz="2400" b="1" dirty="0">
              <a:solidFill>
                <a:srgbClr val="00FFFF"/>
              </a:solidFill>
              <a:latin typeface="Arial" charset="0"/>
            </a:endParaRPr>
          </a:p>
          <a:p>
            <a:pPr lvl="1">
              <a:spcBef>
                <a:spcPct val="50000"/>
              </a:spcBef>
            </a:pPr>
            <a:r>
              <a:rPr lang="en-US" sz="2400" b="1" dirty="0" err="1">
                <a:solidFill>
                  <a:srgbClr val="00FFFF"/>
                </a:solidFill>
                <a:latin typeface="Arial" charset="0"/>
              </a:rPr>
              <a:t>spineous</a:t>
            </a:r>
            <a:r>
              <a:rPr lang="en-US" sz="2400" b="1" dirty="0">
                <a:solidFill>
                  <a:srgbClr val="00FFFF"/>
                </a:solidFill>
                <a:latin typeface="Arial" charset="0"/>
              </a:rPr>
              <a:t> processes</a:t>
            </a:r>
          </a:p>
          <a:p>
            <a:pPr lvl="1">
              <a:spcBef>
                <a:spcPct val="50000"/>
              </a:spcBef>
            </a:pPr>
            <a:r>
              <a:rPr lang="en-US" sz="2400" b="1" dirty="0">
                <a:solidFill>
                  <a:srgbClr val="00FFFF"/>
                </a:solidFill>
                <a:latin typeface="Arial" charset="0"/>
              </a:rPr>
              <a:t>transverse processes.</a:t>
            </a:r>
          </a:p>
        </p:txBody>
      </p:sp>
    </p:spTree>
    <p:extLst>
      <p:ext uri="{BB962C8B-B14F-4D97-AF65-F5344CB8AC3E}">
        <p14:creationId xmlns:p14="http://schemas.microsoft.com/office/powerpoint/2010/main" val="3156416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95600" y="1431925"/>
            <a:ext cx="3581400" cy="8540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FF66"/>
                </a:solidFill>
                <a:latin typeface="Arial" charset="0"/>
              </a:rPr>
              <a:t>TRANSVERSE PROCESSES</a:t>
            </a:r>
          </a:p>
          <a:p>
            <a:pPr algn="ctr">
              <a:spcBef>
                <a:spcPct val="50000"/>
              </a:spcBef>
            </a:pPr>
            <a:endParaRPr lang="en-US" sz="2000" b="1">
              <a:solidFill>
                <a:srgbClr val="FFFF66"/>
              </a:solidFill>
              <a:latin typeface="Arial" charset="0"/>
            </a:endParaRPr>
          </a:p>
        </p:txBody>
      </p:sp>
    </p:spTree>
    <p:extLst>
      <p:ext uri="{BB962C8B-B14F-4D97-AF65-F5344CB8AC3E}">
        <p14:creationId xmlns:p14="http://schemas.microsoft.com/office/powerpoint/2010/main" val="750344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6200" y="136525"/>
            <a:ext cx="9067800" cy="14970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b="1">
              <a:solidFill>
                <a:srgbClr val="00FFFF"/>
              </a:solidFill>
              <a:latin typeface="Arial" charset="0"/>
            </a:endParaRPr>
          </a:p>
          <a:p>
            <a:pPr>
              <a:spcBef>
                <a:spcPct val="50000"/>
              </a:spcBef>
            </a:pPr>
            <a:r>
              <a:rPr lang="en-US" sz="1600" b="1">
                <a:solidFill>
                  <a:srgbClr val="00FFFF"/>
                </a:solidFill>
                <a:latin typeface="Arial" charset="0"/>
              </a:rPr>
              <a:t>At each level,</a:t>
            </a:r>
          </a:p>
          <a:p>
            <a:pPr>
              <a:spcBef>
                <a:spcPct val="50000"/>
              </a:spcBef>
            </a:pPr>
            <a:endParaRPr lang="en-US" sz="1600" b="1">
              <a:solidFill>
                <a:srgbClr val="00FFFF"/>
              </a:solidFill>
              <a:latin typeface="Arial" charset="0"/>
            </a:endParaRPr>
          </a:p>
          <a:p>
            <a:pPr lvl="1">
              <a:spcBef>
                <a:spcPct val="50000"/>
              </a:spcBef>
            </a:pPr>
            <a:r>
              <a:rPr lang="en-US" sz="1600" b="1">
                <a:solidFill>
                  <a:srgbClr val="00FFFF"/>
                </a:solidFill>
                <a:latin typeface="Arial" charset="0"/>
              </a:rPr>
              <a:t>find the transverse process.</a:t>
            </a:r>
          </a:p>
        </p:txBody>
      </p:sp>
    </p:spTree>
    <p:extLst>
      <p:ext uri="{BB962C8B-B14F-4D97-AF65-F5344CB8AC3E}">
        <p14:creationId xmlns:p14="http://schemas.microsoft.com/office/powerpoint/2010/main" val="1074355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8" name="Text Box 4"/>
          <p:cNvSpPr txBox="1">
            <a:spLocks noChangeArrowheads="1"/>
          </p:cNvSpPr>
          <p:nvPr/>
        </p:nvSpPr>
        <p:spPr bwMode="auto">
          <a:xfrm>
            <a:off x="2971800" y="517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L1</a:t>
            </a:r>
            <a:endParaRPr lang="en-AU" sz="2000" b="1">
              <a:solidFill>
                <a:schemeClr val="bg1"/>
              </a:solidFill>
              <a:latin typeface="Arial" charset="0"/>
            </a:endParaRPr>
          </a:p>
        </p:txBody>
      </p:sp>
      <p:sp>
        <p:nvSpPr>
          <p:cNvPr id="52229" name="Oval 5"/>
          <p:cNvSpPr>
            <a:spLocks noChangeArrowheads="1"/>
          </p:cNvSpPr>
          <p:nvPr/>
        </p:nvSpPr>
        <p:spPr bwMode="auto">
          <a:xfrm>
            <a:off x="5867400" y="457200"/>
            <a:ext cx="304800" cy="457200"/>
          </a:xfrm>
          <a:prstGeom prst="ellipse">
            <a:avLst/>
          </a:prstGeom>
          <a:noFill/>
          <a:ln w="190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0" name="Freeform 6"/>
          <p:cNvSpPr>
            <a:spLocks/>
          </p:cNvSpPr>
          <p:nvPr/>
        </p:nvSpPr>
        <p:spPr bwMode="auto">
          <a:xfrm>
            <a:off x="5626100" y="1574800"/>
            <a:ext cx="355600" cy="533400"/>
          </a:xfrm>
          <a:custGeom>
            <a:avLst/>
            <a:gdLst>
              <a:gd name="T0" fmla="*/ 104 w 224"/>
              <a:gd name="T1" fmla="*/ 16 h 336"/>
              <a:gd name="T2" fmla="*/ 8 w 224"/>
              <a:gd name="T3" fmla="*/ 160 h 336"/>
              <a:gd name="T4" fmla="*/ 56 w 224"/>
              <a:gd name="T5" fmla="*/ 256 h 336"/>
              <a:gd name="T6" fmla="*/ 200 w 224"/>
              <a:gd name="T7" fmla="*/ 304 h 336"/>
              <a:gd name="T8" fmla="*/ 200 w 224"/>
              <a:gd name="T9" fmla="*/ 64 h 336"/>
              <a:gd name="T10" fmla="*/ 104 w 224"/>
              <a:gd name="T11" fmla="*/ 16 h 336"/>
            </a:gdLst>
            <a:ahLst/>
            <a:cxnLst>
              <a:cxn ang="0">
                <a:pos x="T0" y="T1"/>
              </a:cxn>
              <a:cxn ang="0">
                <a:pos x="T2" y="T3"/>
              </a:cxn>
              <a:cxn ang="0">
                <a:pos x="T4" y="T5"/>
              </a:cxn>
              <a:cxn ang="0">
                <a:pos x="T6" y="T7"/>
              </a:cxn>
              <a:cxn ang="0">
                <a:pos x="T8" y="T9"/>
              </a:cxn>
              <a:cxn ang="0">
                <a:pos x="T10" y="T11"/>
              </a:cxn>
            </a:cxnLst>
            <a:rect l="0" t="0" r="r" b="b"/>
            <a:pathLst>
              <a:path w="224" h="336">
                <a:moveTo>
                  <a:pt x="104" y="16"/>
                </a:moveTo>
                <a:cubicBezTo>
                  <a:pt x="72" y="32"/>
                  <a:pt x="16" y="120"/>
                  <a:pt x="8" y="160"/>
                </a:cubicBezTo>
                <a:cubicBezTo>
                  <a:pt x="0" y="200"/>
                  <a:pt x="24" y="232"/>
                  <a:pt x="56" y="256"/>
                </a:cubicBezTo>
                <a:cubicBezTo>
                  <a:pt x="88" y="280"/>
                  <a:pt x="176" y="336"/>
                  <a:pt x="200" y="304"/>
                </a:cubicBezTo>
                <a:cubicBezTo>
                  <a:pt x="224" y="272"/>
                  <a:pt x="216" y="112"/>
                  <a:pt x="200" y="64"/>
                </a:cubicBezTo>
                <a:cubicBezTo>
                  <a:pt x="184" y="16"/>
                  <a:pt x="136" y="0"/>
                  <a:pt x="104" y="16"/>
                </a:cubicBezTo>
                <a:close/>
              </a:path>
            </a:pathLst>
          </a:custGeom>
          <a:noFill/>
          <a:ln w="190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Freeform 7"/>
          <p:cNvSpPr>
            <a:spLocks/>
          </p:cNvSpPr>
          <p:nvPr/>
        </p:nvSpPr>
        <p:spPr bwMode="auto">
          <a:xfrm>
            <a:off x="5397500" y="2857500"/>
            <a:ext cx="355600" cy="419100"/>
          </a:xfrm>
          <a:custGeom>
            <a:avLst/>
            <a:gdLst>
              <a:gd name="T0" fmla="*/ 104 w 224"/>
              <a:gd name="T1" fmla="*/ 24 h 264"/>
              <a:gd name="T2" fmla="*/ 8 w 224"/>
              <a:gd name="T3" fmla="*/ 168 h 264"/>
              <a:gd name="T4" fmla="*/ 56 w 224"/>
              <a:gd name="T5" fmla="*/ 264 h 264"/>
              <a:gd name="T6" fmla="*/ 200 w 224"/>
              <a:gd name="T7" fmla="*/ 168 h 264"/>
              <a:gd name="T8" fmla="*/ 200 w 224"/>
              <a:gd name="T9" fmla="*/ 24 h 264"/>
              <a:gd name="T10" fmla="*/ 104 w 224"/>
              <a:gd name="T11" fmla="*/ 24 h 264"/>
            </a:gdLst>
            <a:ahLst/>
            <a:cxnLst>
              <a:cxn ang="0">
                <a:pos x="T0" y="T1"/>
              </a:cxn>
              <a:cxn ang="0">
                <a:pos x="T2" y="T3"/>
              </a:cxn>
              <a:cxn ang="0">
                <a:pos x="T4" y="T5"/>
              </a:cxn>
              <a:cxn ang="0">
                <a:pos x="T6" y="T7"/>
              </a:cxn>
              <a:cxn ang="0">
                <a:pos x="T8" y="T9"/>
              </a:cxn>
              <a:cxn ang="0">
                <a:pos x="T10" y="T11"/>
              </a:cxn>
            </a:cxnLst>
            <a:rect l="0" t="0" r="r" b="b"/>
            <a:pathLst>
              <a:path w="224" h="264">
                <a:moveTo>
                  <a:pt x="104" y="24"/>
                </a:moveTo>
                <a:cubicBezTo>
                  <a:pt x="72" y="48"/>
                  <a:pt x="16" y="128"/>
                  <a:pt x="8" y="168"/>
                </a:cubicBezTo>
                <a:cubicBezTo>
                  <a:pt x="0" y="208"/>
                  <a:pt x="24" y="264"/>
                  <a:pt x="56" y="264"/>
                </a:cubicBezTo>
                <a:cubicBezTo>
                  <a:pt x="88" y="264"/>
                  <a:pt x="176" y="208"/>
                  <a:pt x="200" y="168"/>
                </a:cubicBezTo>
                <a:cubicBezTo>
                  <a:pt x="224" y="128"/>
                  <a:pt x="216" y="48"/>
                  <a:pt x="200" y="24"/>
                </a:cubicBezTo>
                <a:cubicBezTo>
                  <a:pt x="184" y="0"/>
                  <a:pt x="136" y="0"/>
                  <a:pt x="104" y="24"/>
                </a:cubicBezTo>
                <a:close/>
              </a:path>
            </a:pathLst>
          </a:custGeom>
          <a:noFill/>
          <a:ln w="190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Freeform 9"/>
          <p:cNvSpPr>
            <a:spLocks/>
          </p:cNvSpPr>
          <p:nvPr/>
        </p:nvSpPr>
        <p:spPr bwMode="auto">
          <a:xfrm>
            <a:off x="5245100" y="3962400"/>
            <a:ext cx="342900" cy="330200"/>
          </a:xfrm>
          <a:custGeom>
            <a:avLst/>
            <a:gdLst>
              <a:gd name="T0" fmla="*/ 152 w 216"/>
              <a:gd name="T1" fmla="*/ 0 h 208"/>
              <a:gd name="T2" fmla="*/ 8 w 216"/>
              <a:gd name="T3" fmla="*/ 96 h 208"/>
              <a:gd name="T4" fmla="*/ 104 w 216"/>
              <a:gd name="T5" fmla="*/ 192 h 208"/>
              <a:gd name="T6" fmla="*/ 200 w 216"/>
              <a:gd name="T7" fmla="*/ 192 h 208"/>
              <a:gd name="T8" fmla="*/ 200 w 216"/>
              <a:gd name="T9" fmla="*/ 96 h 208"/>
              <a:gd name="T10" fmla="*/ 152 w 216"/>
              <a:gd name="T11" fmla="*/ 0 h 208"/>
            </a:gdLst>
            <a:ahLst/>
            <a:cxnLst>
              <a:cxn ang="0">
                <a:pos x="T0" y="T1"/>
              </a:cxn>
              <a:cxn ang="0">
                <a:pos x="T2" y="T3"/>
              </a:cxn>
              <a:cxn ang="0">
                <a:pos x="T4" y="T5"/>
              </a:cxn>
              <a:cxn ang="0">
                <a:pos x="T6" y="T7"/>
              </a:cxn>
              <a:cxn ang="0">
                <a:pos x="T8" y="T9"/>
              </a:cxn>
              <a:cxn ang="0">
                <a:pos x="T10" y="T11"/>
              </a:cxn>
            </a:cxnLst>
            <a:rect l="0" t="0" r="r" b="b"/>
            <a:pathLst>
              <a:path w="216" h="208">
                <a:moveTo>
                  <a:pt x="152" y="0"/>
                </a:moveTo>
                <a:cubicBezTo>
                  <a:pt x="120" y="0"/>
                  <a:pt x="16" y="64"/>
                  <a:pt x="8" y="96"/>
                </a:cubicBezTo>
                <a:cubicBezTo>
                  <a:pt x="0" y="128"/>
                  <a:pt x="72" y="176"/>
                  <a:pt x="104" y="192"/>
                </a:cubicBezTo>
                <a:cubicBezTo>
                  <a:pt x="136" y="208"/>
                  <a:pt x="184" y="208"/>
                  <a:pt x="200" y="192"/>
                </a:cubicBezTo>
                <a:cubicBezTo>
                  <a:pt x="216" y="176"/>
                  <a:pt x="208" y="128"/>
                  <a:pt x="200" y="96"/>
                </a:cubicBezTo>
                <a:cubicBezTo>
                  <a:pt x="192" y="64"/>
                  <a:pt x="184" y="0"/>
                  <a:pt x="152" y="0"/>
                </a:cubicBezTo>
                <a:close/>
              </a:path>
            </a:pathLst>
          </a:custGeom>
          <a:noFill/>
          <a:ln w="190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4" name="Freeform 10"/>
          <p:cNvSpPr>
            <a:spLocks/>
          </p:cNvSpPr>
          <p:nvPr/>
        </p:nvSpPr>
        <p:spPr bwMode="auto">
          <a:xfrm>
            <a:off x="5219700" y="5105400"/>
            <a:ext cx="431800" cy="419100"/>
          </a:xfrm>
          <a:custGeom>
            <a:avLst/>
            <a:gdLst>
              <a:gd name="T0" fmla="*/ 168 w 272"/>
              <a:gd name="T1" fmla="*/ 0 h 264"/>
              <a:gd name="T2" fmla="*/ 24 w 272"/>
              <a:gd name="T3" fmla="*/ 96 h 264"/>
              <a:gd name="T4" fmla="*/ 24 w 272"/>
              <a:gd name="T5" fmla="*/ 240 h 264"/>
              <a:gd name="T6" fmla="*/ 168 w 272"/>
              <a:gd name="T7" fmla="*/ 240 h 264"/>
              <a:gd name="T8" fmla="*/ 264 w 272"/>
              <a:gd name="T9" fmla="*/ 192 h 264"/>
              <a:gd name="T10" fmla="*/ 216 w 272"/>
              <a:gd name="T11" fmla="*/ 96 h 264"/>
              <a:gd name="T12" fmla="*/ 168 w 272"/>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72" h="264">
                <a:moveTo>
                  <a:pt x="168" y="0"/>
                </a:moveTo>
                <a:cubicBezTo>
                  <a:pt x="136" y="0"/>
                  <a:pt x="48" y="56"/>
                  <a:pt x="24" y="96"/>
                </a:cubicBezTo>
                <a:cubicBezTo>
                  <a:pt x="0" y="136"/>
                  <a:pt x="0" y="216"/>
                  <a:pt x="24" y="240"/>
                </a:cubicBezTo>
                <a:cubicBezTo>
                  <a:pt x="48" y="264"/>
                  <a:pt x="128" y="248"/>
                  <a:pt x="168" y="240"/>
                </a:cubicBezTo>
                <a:cubicBezTo>
                  <a:pt x="208" y="232"/>
                  <a:pt x="256" y="216"/>
                  <a:pt x="264" y="192"/>
                </a:cubicBezTo>
                <a:cubicBezTo>
                  <a:pt x="272" y="168"/>
                  <a:pt x="232" y="128"/>
                  <a:pt x="216" y="96"/>
                </a:cubicBezTo>
                <a:cubicBezTo>
                  <a:pt x="200" y="64"/>
                  <a:pt x="200" y="0"/>
                  <a:pt x="168" y="0"/>
                </a:cubicBezTo>
                <a:close/>
              </a:path>
            </a:pathLst>
          </a:custGeom>
          <a:noFill/>
          <a:ln w="190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11"/>
          <p:cNvSpPr txBox="1">
            <a:spLocks noChangeArrowheads="1"/>
          </p:cNvSpPr>
          <p:nvPr/>
        </p:nvSpPr>
        <p:spPr bwMode="auto">
          <a:xfrm>
            <a:off x="2743200" y="15843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L2</a:t>
            </a:r>
            <a:endParaRPr lang="en-AU" sz="2000" b="1">
              <a:solidFill>
                <a:schemeClr val="bg1"/>
              </a:solidFill>
              <a:latin typeface="Arial" charset="0"/>
            </a:endParaRPr>
          </a:p>
        </p:txBody>
      </p:sp>
      <p:sp>
        <p:nvSpPr>
          <p:cNvPr id="52236" name="Text Box 12"/>
          <p:cNvSpPr txBox="1">
            <a:spLocks noChangeArrowheads="1"/>
          </p:cNvSpPr>
          <p:nvPr/>
        </p:nvSpPr>
        <p:spPr bwMode="auto">
          <a:xfrm>
            <a:off x="2590800" y="29559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L3</a:t>
            </a:r>
            <a:endParaRPr lang="en-AU" sz="2000" b="1">
              <a:solidFill>
                <a:schemeClr val="bg1"/>
              </a:solidFill>
              <a:latin typeface="Arial" charset="0"/>
            </a:endParaRPr>
          </a:p>
        </p:txBody>
      </p:sp>
      <p:sp>
        <p:nvSpPr>
          <p:cNvPr id="52237" name="Text Box 13"/>
          <p:cNvSpPr txBox="1">
            <a:spLocks noChangeArrowheads="1"/>
          </p:cNvSpPr>
          <p:nvPr/>
        </p:nvSpPr>
        <p:spPr bwMode="auto">
          <a:xfrm>
            <a:off x="2667000" y="4191000"/>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L4</a:t>
            </a:r>
            <a:endParaRPr lang="en-AU" sz="2000" b="1">
              <a:solidFill>
                <a:schemeClr val="bg1"/>
              </a:solidFill>
              <a:latin typeface="Arial" charset="0"/>
            </a:endParaRPr>
          </a:p>
        </p:txBody>
      </p:sp>
      <p:sp>
        <p:nvSpPr>
          <p:cNvPr id="52238" name="Text Box 14"/>
          <p:cNvSpPr txBox="1">
            <a:spLocks noChangeArrowheads="1"/>
          </p:cNvSpPr>
          <p:nvPr/>
        </p:nvSpPr>
        <p:spPr bwMode="auto">
          <a:xfrm>
            <a:off x="2895600" y="5470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L5</a:t>
            </a:r>
            <a:endParaRPr lang="en-AU" sz="2000" b="1">
              <a:solidFill>
                <a:schemeClr val="bg1"/>
              </a:solidFill>
              <a:latin typeface="Arial" charset="0"/>
            </a:endParaRPr>
          </a:p>
        </p:txBody>
      </p:sp>
    </p:spTree>
    <p:extLst>
      <p:ext uri="{BB962C8B-B14F-4D97-AF65-F5344CB8AC3E}">
        <p14:creationId xmlns:p14="http://schemas.microsoft.com/office/powerpoint/2010/main" val="2509232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895600" y="1431925"/>
            <a:ext cx="3276600" cy="8540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FF66"/>
                </a:solidFill>
                <a:latin typeface="Arial" charset="0"/>
              </a:rPr>
              <a:t>SPINOUS PROCESSES</a:t>
            </a:r>
          </a:p>
          <a:p>
            <a:pPr algn="ctr">
              <a:spcBef>
                <a:spcPct val="50000"/>
              </a:spcBef>
            </a:pPr>
            <a:endParaRPr lang="en-US" sz="2000" b="1">
              <a:solidFill>
                <a:srgbClr val="FFFF66"/>
              </a:solidFill>
              <a:latin typeface="Arial" charset="0"/>
            </a:endParaRPr>
          </a:p>
        </p:txBody>
      </p:sp>
    </p:spTree>
    <p:extLst>
      <p:ext uri="{BB962C8B-B14F-4D97-AF65-F5344CB8AC3E}">
        <p14:creationId xmlns:p14="http://schemas.microsoft.com/office/powerpoint/2010/main" val="1129467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dmb - NikBogduk\My Documents\2003\ISIS\SCANS\dreyfuss\AP Lumbar\la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2971800" y="517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L1</a:t>
            </a:r>
            <a:endParaRPr lang="en-AU" sz="2000" b="1">
              <a:solidFill>
                <a:schemeClr val="bg1"/>
              </a:solidFill>
              <a:latin typeface="Arial" charset="0"/>
            </a:endParaRPr>
          </a:p>
        </p:txBody>
      </p:sp>
      <p:sp>
        <p:nvSpPr>
          <p:cNvPr id="53257" name="Text Box 9"/>
          <p:cNvSpPr txBox="1">
            <a:spLocks noChangeArrowheads="1"/>
          </p:cNvSpPr>
          <p:nvPr/>
        </p:nvSpPr>
        <p:spPr bwMode="auto">
          <a:xfrm>
            <a:off x="2743200" y="15843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L2</a:t>
            </a:r>
            <a:endParaRPr lang="en-AU" sz="2000" b="1">
              <a:solidFill>
                <a:schemeClr val="bg1"/>
              </a:solidFill>
              <a:latin typeface="Arial" charset="0"/>
            </a:endParaRPr>
          </a:p>
        </p:txBody>
      </p:sp>
      <p:sp>
        <p:nvSpPr>
          <p:cNvPr id="53258" name="Text Box 10"/>
          <p:cNvSpPr txBox="1">
            <a:spLocks noChangeArrowheads="1"/>
          </p:cNvSpPr>
          <p:nvPr/>
        </p:nvSpPr>
        <p:spPr bwMode="auto">
          <a:xfrm>
            <a:off x="2590800" y="29559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L3</a:t>
            </a:r>
            <a:endParaRPr lang="en-AU" sz="2000" b="1">
              <a:solidFill>
                <a:schemeClr val="bg1"/>
              </a:solidFill>
              <a:latin typeface="Arial" charset="0"/>
            </a:endParaRPr>
          </a:p>
        </p:txBody>
      </p:sp>
      <p:sp>
        <p:nvSpPr>
          <p:cNvPr id="53259" name="Text Box 11"/>
          <p:cNvSpPr txBox="1">
            <a:spLocks noChangeArrowheads="1"/>
          </p:cNvSpPr>
          <p:nvPr/>
        </p:nvSpPr>
        <p:spPr bwMode="auto">
          <a:xfrm>
            <a:off x="2667000" y="4191000"/>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L4</a:t>
            </a:r>
            <a:endParaRPr lang="en-AU" sz="2000" b="1">
              <a:solidFill>
                <a:schemeClr val="bg1"/>
              </a:solidFill>
              <a:latin typeface="Arial" charset="0"/>
            </a:endParaRPr>
          </a:p>
        </p:txBody>
      </p:sp>
      <p:sp>
        <p:nvSpPr>
          <p:cNvPr id="53260" name="Text Box 12"/>
          <p:cNvSpPr txBox="1">
            <a:spLocks noChangeArrowheads="1"/>
          </p:cNvSpPr>
          <p:nvPr/>
        </p:nvSpPr>
        <p:spPr bwMode="auto">
          <a:xfrm>
            <a:off x="2895600" y="5470525"/>
            <a:ext cx="5334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Arial" charset="0"/>
              </a:rPr>
              <a:t>L5</a:t>
            </a:r>
            <a:endParaRPr lang="en-AU" sz="2000" b="1">
              <a:solidFill>
                <a:schemeClr val="bg1"/>
              </a:solidFill>
              <a:latin typeface="Arial" charset="0"/>
            </a:endParaRPr>
          </a:p>
        </p:txBody>
      </p:sp>
      <p:sp>
        <p:nvSpPr>
          <p:cNvPr id="53261" name="Freeform 13"/>
          <p:cNvSpPr>
            <a:spLocks/>
          </p:cNvSpPr>
          <p:nvPr/>
        </p:nvSpPr>
        <p:spPr bwMode="auto">
          <a:xfrm>
            <a:off x="6400800" y="622300"/>
            <a:ext cx="977900" cy="914400"/>
          </a:xfrm>
          <a:custGeom>
            <a:avLst/>
            <a:gdLst>
              <a:gd name="T0" fmla="*/ 0 w 616"/>
              <a:gd name="T1" fmla="*/ 520 h 576"/>
              <a:gd name="T2" fmla="*/ 144 w 616"/>
              <a:gd name="T3" fmla="*/ 424 h 576"/>
              <a:gd name="T4" fmla="*/ 384 w 616"/>
              <a:gd name="T5" fmla="*/ 568 h 576"/>
              <a:gd name="T6" fmla="*/ 528 w 616"/>
              <a:gd name="T7" fmla="*/ 472 h 576"/>
              <a:gd name="T8" fmla="*/ 576 w 616"/>
              <a:gd name="T9" fmla="*/ 280 h 576"/>
              <a:gd name="T10" fmla="*/ 576 w 616"/>
              <a:gd name="T11" fmla="*/ 40 h 576"/>
              <a:gd name="T12" fmla="*/ 336 w 616"/>
              <a:gd name="T13" fmla="*/ 40 h 576"/>
              <a:gd name="T14" fmla="*/ 48 w 616"/>
              <a:gd name="T15" fmla="*/ 40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6" h="576">
                <a:moveTo>
                  <a:pt x="0" y="520"/>
                </a:moveTo>
                <a:cubicBezTo>
                  <a:pt x="40" y="468"/>
                  <a:pt x="80" y="416"/>
                  <a:pt x="144" y="424"/>
                </a:cubicBezTo>
                <a:cubicBezTo>
                  <a:pt x="208" y="432"/>
                  <a:pt x="320" y="560"/>
                  <a:pt x="384" y="568"/>
                </a:cubicBezTo>
                <a:cubicBezTo>
                  <a:pt x="448" y="576"/>
                  <a:pt x="496" y="520"/>
                  <a:pt x="528" y="472"/>
                </a:cubicBezTo>
                <a:cubicBezTo>
                  <a:pt x="560" y="424"/>
                  <a:pt x="568" y="352"/>
                  <a:pt x="576" y="280"/>
                </a:cubicBezTo>
                <a:cubicBezTo>
                  <a:pt x="584" y="208"/>
                  <a:pt x="616" y="80"/>
                  <a:pt x="576" y="40"/>
                </a:cubicBezTo>
                <a:cubicBezTo>
                  <a:pt x="536" y="0"/>
                  <a:pt x="424" y="40"/>
                  <a:pt x="336" y="40"/>
                </a:cubicBezTo>
                <a:cubicBezTo>
                  <a:pt x="248" y="40"/>
                  <a:pt x="96" y="40"/>
                  <a:pt x="48" y="40"/>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 name="Freeform 14"/>
          <p:cNvSpPr>
            <a:spLocks/>
          </p:cNvSpPr>
          <p:nvPr/>
        </p:nvSpPr>
        <p:spPr bwMode="auto">
          <a:xfrm>
            <a:off x="6172200" y="1828800"/>
            <a:ext cx="1104900" cy="914400"/>
          </a:xfrm>
          <a:custGeom>
            <a:avLst/>
            <a:gdLst>
              <a:gd name="T0" fmla="*/ 48 w 696"/>
              <a:gd name="T1" fmla="*/ 0 h 576"/>
              <a:gd name="T2" fmla="*/ 336 w 696"/>
              <a:gd name="T3" fmla="*/ 96 h 576"/>
              <a:gd name="T4" fmla="*/ 480 w 696"/>
              <a:gd name="T5" fmla="*/ 96 h 576"/>
              <a:gd name="T6" fmla="*/ 672 w 696"/>
              <a:gd name="T7" fmla="*/ 240 h 576"/>
              <a:gd name="T8" fmla="*/ 624 w 696"/>
              <a:gd name="T9" fmla="*/ 480 h 576"/>
              <a:gd name="T10" fmla="*/ 480 w 696"/>
              <a:gd name="T11" fmla="*/ 576 h 576"/>
              <a:gd name="T12" fmla="*/ 288 w 696"/>
              <a:gd name="T13" fmla="*/ 480 h 576"/>
              <a:gd name="T14" fmla="*/ 192 w 696"/>
              <a:gd name="T15" fmla="*/ 480 h 576"/>
              <a:gd name="T16" fmla="*/ 0 w 696"/>
              <a:gd name="T17" fmla="*/ 4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576">
                <a:moveTo>
                  <a:pt x="48" y="0"/>
                </a:moveTo>
                <a:cubicBezTo>
                  <a:pt x="156" y="40"/>
                  <a:pt x="264" y="80"/>
                  <a:pt x="336" y="96"/>
                </a:cubicBezTo>
                <a:cubicBezTo>
                  <a:pt x="408" y="112"/>
                  <a:pt x="424" y="72"/>
                  <a:pt x="480" y="96"/>
                </a:cubicBezTo>
                <a:cubicBezTo>
                  <a:pt x="536" y="120"/>
                  <a:pt x="648" y="176"/>
                  <a:pt x="672" y="240"/>
                </a:cubicBezTo>
                <a:cubicBezTo>
                  <a:pt x="696" y="304"/>
                  <a:pt x="656" y="424"/>
                  <a:pt x="624" y="480"/>
                </a:cubicBezTo>
                <a:cubicBezTo>
                  <a:pt x="592" y="536"/>
                  <a:pt x="536" y="576"/>
                  <a:pt x="480" y="576"/>
                </a:cubicBezTo>
                <a:cubicBezTo>
                  <a:pt x="424" y="576"/>
                  <a:pt x="336" y="496"/>
                  <a:pt x="288" y="480"/>
                </a:cubicBezTo>
                <a:cubicBezTo>
                  <a:pt x="240" y="464"/>
                  <a:pt x="240" y="480"/>
                  <a:pt x="192" y="480"/>
                </a:cubicBezTo>
                <a:cubicBezTo>
                  <a:pt x="144" y="480"/>
                  <a:pt x="32" y="480"/>
                  <a:pt x="0" y="480"/>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3" name="Freeform 15"/>
          <p:cNvSpPr>
            <a:spLocks/>
          </p:cNvSpPr>
          <p:nvPr/>
        </p:nvSpPr>
        <p:spPr bwMode="auto">
          <a:xfrm>
            <a:off x="6019800" y="3124200"/>
            <a:ext cx="1079500" cy="863600"/>
          </a:xfrm>
          <a:custGeom>
            <a:avLst/>
            <a:gdLst>
              <a:gd name="T0" fmla="*/ 0 w 680"/>
              <a:gd name="T1" fmla="*/ 0 h 544"/>
              <a:gd name="T2" fmla="*/ 288 w 680"/>
              <a:gd name="T3" fmla="*/ 48 h 544"/>
              <a:gd name="T4" fmla="*/ 528 w 680"/>
              <a:gd name="T5" fmla="*/ 48 h 544"/>
              <a:gd name="T6" fmla="*/ 672 w 680"/>
              <a:gd name="T7" fmla="*/ 192 h 544"/>
              <a:gd name="T8" fmla="*/ 576 w 680"/>
              <a:gd name="T9" fmla="*/ 480 h 544"/>
              <a:gd name="T10" fmla="*/ 384 w 680"/>
              <a:gd name="T11" fmla="*/ 528 h 544"/>
              <a:gd name="T12" fmla="*/ 192 w 680"/>
              <a:gd name="T13" fmla="*/ 384 h 544"/>
              <a:gd name="T14" fmla="*/ 96 w 680"/>
              <a:gd name="T15" fmla="*/ 432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0" h="544">
                <a:moveTo>
                  <a:pt x="0" y="0"/>
                </a:moveTo>
                <a:cubicBezTo>
                  <a:pt x="100" y="20"/>
                  <a:pt x="200" y="40"/>
                  <a:pt x="288" y="48"/>
                </a:cubicBezTo>
                <a:cubicBezTo>
                  <a:pt x="376" y="56"/>
                  <a:pt x="464" y="24"/>
                  <a:pt x="528" y="48"/>
                </a:cubicBezTo>
                <a:cubicBezTo>
                  <a:pt x="592" y="72"/>
                  <a:pt x="664" y="120"/>
                  <a:pt x="672" y="192"/>
                </a:cubicBezTo>
                <a:cubicBezTo>
                  <a:pt x="680" y="264"/>
                  <a:pt x="624" y="424"/>
                  <a:pt x="576" y="480"/>
                </a:cubicBezTo>
                <a:cubicBezTo>
                  <a:pt x="528" y="536"/>
                  <a:pt x="448" y="544"/>
                  <a:pt x="384" y="528"/>
                </a:cubicBezTo>
                <a:cubicBezTo>
                  <a:pt x="320" y="512"/>
                  <a:pt x="240" y="400"/>
                  <a:pt x="192" y="384"/>
                </a:cubicBezTo>
                <a:cubicBezTo>
                  <a:pt x="144" y="368"/>
                  <a:pt x="112" y="424"/>
                  <a:pt x="96" y="432"/>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4" name="Freeform 16"/>
          <p:cNvSpPr>
            <a:spLocks/>
          </p:cNvSpPr>
          <p:nvPr/>
        </p:nvSpPr>
        <p:spPr bwMode="auto">
          <a:xfrm>
            <a:off x="6019800" y="4191000"/>
            <a:ext cx="1016000" cy="876300"/>
          </a:xfrm>
          <a:custGeom>
            <a:avLst/>
            <a:gdLst>
              <a:gd name="T0" fmla="*/ 0 w 640"/>
              <a:gd name="T1" fmla="*/ 0 h 552"/>
              <a:gd name="T2" fmla="*/ 432 w 640"/>
              <a:gd name="T3" fmla="*/ 96 h 552"/>
              <a:gd name="T4" fmla="*/ 576 w 640"/>
              <a:gd name="T5" fmla="*/ 192 h 552"/>
              <a:gd name="T6" fmla="*/ 624 w 640"/>
              <a:gd name="T7" fmla="*/ 384 h 552"/>
              <a:gd name="T8" fmla="*/ 480 w 640"/>
              <a:gd name="T9" fmla="*/ 528 h 552"/>
              <a:gd name="T10" fmla="*/ 192 w 640"/>
              <a:gd name="T11" fmla="*/ 528 h 552"/>
              <a:gd name="T12" fmla="*/ 48 w 640"/>
              <a:gd name="T13" fmla="*/ 384 h 552"/>
            </a:gdLst>
            <a:ahLst/>
            <a:cxnLst>
              <a:cxn ang="0">
                <a:pos x="T0" y="T1"/>
              </a:cxn>
              <a:cxn ang="0">
                <a:pos x="T2" y="T3"/>
              </a:cxn>
              <a:cxn ang="0">
                <a:pos x="T4" y="T5"/>
              </a:cxn>
              <a:cxn ang="0">
                <a:pos x="T6" y="T7"/>
              </a:cxn>
              <a:cxn ang="0">
                <a:pos x="T8" y="T9"/>
              </a:cxn>
              <a:cxn ang="0">
                <a:pos x="T10" y="T11"/>
              </a:cxn>
              <a:cxn ang="0">
                <a:pos x="T12" y="T13"/>
              </a:cxn>
            </a:cxnLst>
            <a:rect l="0" t="0" r="r" b="b"/>
            <a:pathLst>
              <a:path w="640" h="552">
                <a:moveTo>
                  <a:pt x="0" y="0"/>
                </a:moveTo>
                <a:cubicBezTo>
                  <a:pt x="168" y="32"/>
                  <a:pt x="336" y="64"/>
                  <a:pt x="432" y="96"/>
                </a:cubicBezTo>
                <a:cubicBezTo>
                  <a:pt x="528" y="128"/>
                  <a:pt x="544" y="144"/>
                  <a:pt x="576" y="192"/>
                </a:cubicBezTo>
                <a:cubicBezTo>
                  <a:pt x="608" y="240"/>
                  <a:pt x="640" y="328"/>
                  <a:pt x="624" y="384"/>
                </a:cubicBezTo>
                <a:cubicBezTo>
                  <a:pt x="608" y="440"/>
                  <a:pt x="552" y="504"/>
                  <a:pt x="480" y="528"/>
                </a:cubicBezTo>
                <a:cubicBezTo>
                  <a:pt x="408" y="552"/>
                  <a:pt x="264" y="552"/>
                  <a:pt x="192" y="528"/>
                </a:cubicBezTo>
                <a:cubicBezTo>
                  <a:pt x="120" y="504"/>
                  <a:pt x="72" y="408"/>
                  <a:pt x="48" y="384"/>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5" name="Freeform 17"/>
          <p:cNvSpPr>
            <a:spLocks/>
          </p:cNvSpPr>
          <p:nvPr/>
        </p:nvSpPr>
        <p:spPr bwMode="auto">
          <a:xfrm>
            <a:off x="6096000" y="5080000"/>
            <a:ext cx="1308100" cy="812800"/>
          </a:xfrm>
          <a:custGeom>
            <a:avLst/>
            <a:gdLst>
              <a:gd name="T0" fmla="*/ 0 w 824"/>
              <a:gd name="T1" fmla="*/ 16 h 512"/>
              <a:gd name="T2" fmla="*/ 432 w 824"/>
              <a:gd name="T3" fmla="*/ 16 h 512"/>
              <a:gd name="T4" fmla="*/ 768 w 824"/>
              <a:gd name="T5" fmla="*/ 112 h 512"/>
              <a:gd name="T6" fmla="*/ 768 w 824"/>
              <a:gd name="T7" fmla="*/ 352 h 512"/>
              <a:gd name="T8" fmla="*/ 528 w 824"/>
              <a:gd name="T9" fmla="*/ 496 h 512"/>
              <a:gd name="T10" fmla="*/ 336 w 824"/>
              <a:gd name="T11" fmla="*/ 448 h 512"/>
              <a:gd name="T12" fmla="*/ 144 w 824"/>
              <a:gd name="T13" fmla="*/ 352 h 512"/>
            </a:gdLst>
            <a:ahLst/>
            <a:cxnLst>
              <a:cxn ang="0">
                <a:pos x="T0" y="T1"/>
              </a:cxn>
              <a:cxn ang="0">
                <a:pos x="T2" y="T3"/>
              </a:cxn>
              <a:cxn ang="0">
                <a:pos x="T4" y="T5"/>
              </a:cxn>
              <a:cxn ang="0">
                <a:pos x="T6" y="T7"/>
              </a:cxn>
              <a:cxn ang="0">
                <a:pos x="T8" y="T9"/>
              </a:cxn>
              <a:cxn ang="0">
                <a:pos x="T10" y="T11"/>
              </a:cxn>
              <a:cxn ang="0">
                <a:pos x="T12" y="T13"/>
              </a:cxn>
            </a:cxnLst>
            <a:rect l="0" t="0" r="r" b="b"/>
            <a:pathLst>
              <a:path w="824" h="512">
                <a:moveTo>
                  <a:pt x="0" y="16"/>
                </a:moveTo>
                <a:cubicBezTo>
                  <a:pt x="152" y="8"/>
                  <a:pt x="304" y="0"/>
                  <a:pt x="432" y="16"/>
                </a:cubicBezTo>
                <a:cubicBezTo>
                  <a:pt x="560" y="32"/>
                  <a:pt x="712" y="56"/>
                  <a:pt x="768" y="112"/>
                </a:cubicBezTo>
                <a:cubicBezTo>
                  <a:pt x="824" y="168"/>
                  <a:pt x="808" y="288"/>
                  <a:pt x="768" y="352"/>
                </a:cubicBezTo>
                <a:cubicBezTo>
                  <a:pt x="728" y="416"/>
                  <a:pt x="600" y="480"/>
                  <a:pt x="528" y="496"/>
                </a:cubicBezTo>
                <a:cubicBezTo>
                  <a:pt x="456" y="512"/>
                  <a:pt x="400" y="472"/>
                  <a:pt x="336" y="448"/>
                </a:cubicBezTo>
                <a:cubicBezTo>
                  <a:pt x="272" y="424"/>
                  <a:pt x="176" y="368"/>
                  <a:pt x="144" y="352"/>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76589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CF862F3-FBF2-4B5A-B1B2-B48346DBAE3B}"/>
              </a:ext>
            </a:extLst>
          </p:cNvPr>
          <p:cNvSpPr/>
          <p:nvPr/>
        </p:nvSpPr>
        <p:spPr>
          <a:xfrm>
            <a:off x="3124200" y="762000"/>
            <a:ext cx="2684004" cy="369332"/>
          </a:xfrm>
          <a:prstGeom prst="rect">
            <a:avLst/>
          </a:prstGeom>
        </p:spPr>
        <p:txBody>
          <a:bodyPr wrap="none">
            <a:spAutoFit/>
          </a:bodyPr>
          <a:lstStyle/>
          <a:p>
            <a:r>
              <a:rPr lang="en-US" dirty="0">
                <a:solidFill>
                  <a:schemeClr val="bg1"/>
                </a:solidFill>
              </a:rPr>
              <a:t>Contralateral Oblique view</a:t>
            </a:r>
          </a:p>
        </p:txBody>
      </p:sp>
      <p:sp>
        <p:nvSpPr>
          <p:cNvPr id="3" name="Rectangle 2">
            <a:extLst>
              <a:ext uri="{FF2B5EF4-FFF2-40B4-BE49-F238E27FC236}">
                <a16:creationId xmlns="" xmlns:a16="http://schemas.microsoft.com/office/drawing/2014/main" id="{A6428A42-2E1D-4140-BFD1-11BEA115E19C}"/>
              </a:ext>
            </a:extLst>
          </p:cNvPr>
          <p:cNvSpPr/>
          <p:nvPr/>
        </p:nvSpPr>
        <p:spPr>
          <a:xfrm>
            <a:off x="838200" y="1752600"/>
            <a:ext cx="6796412" cy="2585323"/>
          </a:xfrm>
          <a:prstGeom prst="rect">
            <a:avLst/>
          </a:prstGeom>
        </p:spPr>
        <p:txBody>
          <a:bodyPr wrap="none">
            <a:spAutoFit/>
          </a:bodyPr>
          <a:lstStyle/>
          <a:p>
            <a:pPr marL="285750" indent="-285750">
              <a:buFont typeface="Arial" panose="020B0604020202020204" pitchFamily="34" charset="0"/>
              <a:buChar char="•"/>
            </a:pPr>
            <a:r>
              <a:rPr lang="en-US" dirty="0">
                <a:solidFill>
                  <a:schemeClr val="bg1"/>
                </a:solidFill>
              </a:rPr>
              <a:t>Allows clear view of the ipsilateral lamina (side of needle entrance) </a:t>
            </a:r>
          </a:p>
          <a:p>
            <a:r>
              <a:rPr lang="en-US" dirty="0">
                <a:solidFill>
                  <a:schemeClr val="bg1"/>
                </a:solidFill>
              </a:rPr>
              <a:t>      and the interlaminar opening</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Needle tip visualization is better</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70193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9A2EFF0-CFCA-4E61-85BA-F3C4C8838CF2}"/>
              </a:ext>
            </a:extLst>
          </p:cNvPr>
          <p:cNvSpPr txBox="1"/>
          <p:nvPr/>
        </p:nvSpPr>
        <p:spPr>
          <a:xfrm>
            <a:off x="2457152" y="438676"/>
            <a:ext cx="4267200" cy="369332"/>
          </a:xfrm>
          <a:prstGeom prst="rect">
            <a:avLst/>
          </a:prstGeom>
          <a:noFill/>
        </p:spPr>
        <p:txBody>
          <a:bodyPr wrap="square" rtlCol="0">
            <a:spAutoFit/>
          </a:bodyPr>
          <a:lstStyle/>
          <a:p>
            <a:r>
              <a:rPr lang="en-US" dirty="0" smtClean="0">
                <a:solidFill>
                  <a:schemeClr val="bg1"/>
                </a:solidFill>
              </a:rPr>
              <a:t>Contralateral oblique view</a:t>
            </a:r>
            <a:endParaRPr lang="en-US"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417979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4566310" y="984624"/>
            <a:ext cx="3921716" cy="549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224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757239"/>
            <a:ext cx="8937302" cy="5033962"/>
          </a:xfrm>
          <a:prstGeom prst="rect">
            <a:avLst/>
          </a:prstGeom>
          <a:noFill/>
          <a:ln w="9525">
            <a:noFill/>
            <a:miter lim="800000"/>
            <a:headEnd/>
            <a:tailEnd/>
          </a:ln>
        </p:spPr>
      </p:pic>
      <p:sp>
        <p:nvSpPr>
          <p:cNvPr id="3" name="TextBox 2"/>
          <p:cNvSpPr txBox="1"/>
          <p:nvPr/>
        </p:nvSpPr>
        <p:spPr>
          <a:xfrm>
            <a:off x="1828800" y="304800"/>
            <a:ext cx="5029200" cy="369332"/>
          </a:xfrm>
          <a:prstGeom prst="rect">
            <a:avLst/>
          </a:prstGeom>
          <a:noFill/>
        </p:spPr>
        <p:txBody>
          <a:bodyPr wrap="square" rtlCol="0">
            <a:spAutoFit/>
          </a:bodyPr>
          <a:lstStyle/>
          <a:p>
            <a:r>
              <a:rPr lang="en-US" dirty="0">
                <a:solidFill>
                  <a:schemeClr val="bg1"/>
                </a:solidFill>
              </a:rPr>
              <a:t>Contralateral Oblique view – optimal angle</a:t>
            </a:r>
          </a:p>
        </p:txBody>
      </p:sp>
      <p:sp>
        <p:nvSpPr>
          <p:cNvPr id="4" name="TextBox 3">
            <a:extLst>
              <a:ext uri="{FF2B5EF4-FFF2-40B4-BE49-F238E27FC236}">
                <a16:creationId xmlns="" xmlns:a16="http://schemas.microsoft.com/office/drawing/2014/main" id="{C0D363D7-DBC3-4EFD-A528-BE5905BB5D06}"/>
              </a:ext>
            </a:extLst>
          </p:cNvPr>
          <p:cNvSpPr txBox="1"/>
          <p:nvPr/>
        </p:nvSpPr>
        <p:spPr>
          <a:xfrm>
            <a:off x="228600" y="6183868"/>
            <a:ext cx="5029200" cy="369332"/>
          </a:xfrm>
          <a:prstGeom prst="rect">
            <a:avLst/>
          </a:prstGeom>
          <a:noFill/>
        </p:spPr>
        <p:txBody>
          <a:bodyPr wrap="square" rtlCol="0">
            <a:spAutoFit/>
          </a:bodyPr>
          <a:lstStyle/>
          <a:p>
            <a:r>
              <a:rPr lang="en-US" dirty="0">
                <a:solidFill>
                  <a:schemeClr val="bg1"/>
                </a:solidFill>
              </a:rPr>
              <a:t>A 45 degrees B 30 degrees C </a:t>
            </a:r>
            <a:r>
              <a:rPr lang="en-US" dirty="0" err="1">
                <a:solidFill>
                  <a:schemeClr val="bg1"/>
                </a:solidFill>
              </a:rPr>
              <a:t>Overangulation</a:t>
            </a:r>
            <a:endParaRPr lang="en-US" dirty="0">
              <a:solidFill>
                <a:schemeClr val="bg1"/>
              </a:solidFill>
            </a:endParaRPr>
          </a:p>
        </p:txBody>
      </p:sp>
      <p:sp>
        <p:nvSpPr>
          <p:cNvPr id="2" name="Rectangle 1">
            <a:extLst>
              <a:ext uri="{FF2B5EF4-FFF2-40B4-BE49-F238E27FC236}">
                <a16:creationId xmlns="" xmlns:a16="http://schemas.microsoft.com/office/drawing/2014/main" id="{7A1A9968-E474-488B-9A2C-F935C0CB2CBC}"/>
              </a:ext>
            </a:extLst>
          </p:cNvPr>
          <p:cNvSpPr/>
          <p:nvPr/>
        </p:nvSpPr>
        <p:spPr>
          <a:xfrm>
            <a:off x="5105400" y="6183868"/>
            <a:ext cx="2983509" cy="369332"/>
          </a:xfrm>
          <a:prstGeom prst="rect">
            <a:avLst/>
          </a:prstGeom>
        </p:spPr>
        <p:txBody>
          <a:bodyPr wrap="none">
            <a:spAutoFit/>
          </a:bodyPr>
          <a:lstStyle/>
          <a:p>
            <a:r>
              <a:rPr lang="en-US" i="1" dirty="0">
                <a:solidFill>
                  <a:schemeClr val="bg1"/>
                </a:solidFill>
                <a:latin typeface="Source Sans Pro" panose="020B0604020202020204" pitchFamily="34" charset="0"/>
              </a:rPr>
              <a:t>Jill et al. Pain Medicine</a:t>
            </a:r>
            <a:r>
              <a:rPr lang="en-US" dirty="0">
                <a:solidFill>
                  <a:schemeClr val="bg1"/>
                </a:solidFill>
                <a:latin typeface="Source Sans Pro" panose="020B0604020202020204" pitchFamily="34" charset="0"/>
              </a:rPr>
              <a:t>, 17(5)</a:t>
            </a:r>
            <a:endParaRPr lang="en-US"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1371600"/>
            <a:ext cx="9004231" cy="4248150"/>
          </a:xfrm>
          <a:prstGeom prst="rect">
            <a:avLst/>
          </a:prstGeom>
          <a:noFill/>
          <a:ln w="9525">
            <a:noFill/>
            <a:miter lim="800000"/>
            <a:headEnd/>
            <a:tailEnd/>
          </a:ln>
        </p:spPr>
      </p:pic>
      <p:sp>
        <p:nvSpPr>
          <p:cNvPr id="3" name="TextBox 2"/>
          <p:cNvSpPr txBox="1"/>
          <p:nvPr/>
        </p:nvSpPr>
        <p:spPr>
          <a:xfrm>
            <a:off x="1828800" y="304800"/>
            <a:ext cx="3352800" cy="369332"/>
          </a:xfrm>
          <a:prstGeom prst="rect">
            <a:avLst/>
          </a:prstGeom>
          <a:noFill/>
        </p:spPr>
        <p:txBody>
          <a:bodyPr wrap="square" rtlCol="0">
            <a:spAutoFit/>
          </a:bodyPr>
          <a:lstStyle/>
          <a:p>
            <a:r>
              <a:rPr lang="en-US" dirty="0" err="1">
                <a:solidFill>
                  <a:schemeClr val="bg1"/>
                </a:solidFill>
              </a:rPr>
              <a:t>Contralateral</a:t>
            </a:r>
            <a:r>
              <a:rPr lang="en-US" dirty="0">
                <a:solidFill>
                  <a:schemeClr val="bg1"/>
                </a:solidFill>
              </a:rPr>
              <a:t> Oblique view</a:t>
            </a:r>
          </a:p>
        </p:txBody>
      </p:sp>
      <p:sp>
        <p:nvSpPr>
          <p:cNvPr id="4" name="TextBox 3">
            <a:extLst>
              <a:ext uri="{FF2B5EF4-FFF2-40B4-BE49-F238E27FC236}">
                <a16:creationId xmlns="" xmlns:a16="http://schemas.microsoft.com/office/drawing/2014/main" id="{56A26962-EC5A-49C5-AC94-025CFBD72B8A}"/>
              </a:ext>
            </a:extLst>
          </p:cNvPr>
          <p:cNvSpPr txBox="1"/>
          <p:nvPr/>
        </p:nvSpPr>
        <p:spPr>
          <a:xfrm>
            <a:off x="457200" y="6019800"/>
            <a:ext cx="3352800" cy="369332"/>
          </a:xfrm>
          <a:prstGeom prst="rect">
            <a:avLst/>
          </a:prstGeom>
          <a:noFill/>
        </p:spPr>
        <p:txBody>
          <a:bodyPr wrap="square" rtlCol="0">
            <a:spAutoFit/>
          </a:bodyPr>
          <a:lstStyle/>
          <a:p>
            <a:r>
              <a:rPr lang="en-US" dirty="0">
                <a:solidFill>
                  <a:schemeClr val="bg1"/>
                </a:solidFill>
              </a:rPr>
              <a:t>VILL: ventral interlaminar line</a:t>
            </a:r>
          </a:p>
        </p:txBody>
      </p:sp>
      <p:sp>
        <p:nvSpPr>
          <p:cNvPr id="5" name="Rectangle 4">
            <a:extLst>
              <a:ext uri="{FF2B5EF4-FFF2-40B4-BE49-F238E27FC236}">
                <a16:creationId xmlns="" xmlns:a16="http://schemas.microsoft.com/office/drawing/2014/main" id="{07283A28-156D-43C5-90A3-2ACE5D525B40}"/>
              </a:ext>
            </a:extLst>
          </p:cNvPr>
          <p:cNvSpPr/>
          <p:nvPr/>
        </p:nvSpPr>
        <p:spPr>
          <a:xfrm>
            <a:off x="5105400" y="6030897"/>
            <a:ext cx="2983509" cy="369332"/>
          </a:xfrm>
          <a:prstGeom prst="rect">
            <a:avLst/>
          </a:prstGeom>
        </p:spPr>
        <p:txBody>
          <a:bodyPr wrap="none">
            <a:spAutoFit/>
          </a:bodyPr>
          <a:lstStyle/>
          <a:p>
            <a:r>
              <a:rPr lang="en-US" i="1" dirty="0">
                <a:solidFill>
                  <a:schemeClr val="bg1"/>
                </a:solidFill>
                <a:latin typeface="Source Sans Pro" panose="020B0604020202020204" pitchFamily="34" charset="0"/>
              </a:rPr>
              <a:t>Jill et al. Pain Medicine</a:t>
            </a:r>
            <a:r>
              <a:rPr lang="en-US" dirty="0">
                <a:solidFill>
                  <a:schemeClr val="bg1"/>
                </a:solidFill>
                <a:latin typeface="Source Sans Pro" panose="020B0604020202020204" pitchFamily="34" charset="0"/>
              </a:rPr>
              <a:t>, 17(5)</a:t>
            </a:r>
            <a:endParaRPr lang="en-US"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066800"/>
            <a:ext cx="9082123" cy="4933950"/>
          </a:xfrm>
          <a:prstGeom prst="rect">
            <a:avLst/>
          </a:prstGeom>
          <a:noFill/>
          <a:ln w="9525">
            <a:noFill/>
            <a:miter lim="800000"/>
            <a:headEnd/>
            <a:tailEnd/>
          </a:ln>
        </p:spPr>
      </p:pic>
      <p:sp>
        <p:nvSpPr>
          <p:cNvPr id="3" name="TextBox 2"/>
          <p:cNvSpPr txBox="1"/>
          <p:nvPr/>
        </p:nvSpPr>
        <p:spPr>
          <a:xfrm>
            <a:off x="1828800" y="304800"/>
            <a:ext cx="3352800" cy="369332"/>
          </a:xfrm>
          <a:prstGeom prst="rect">
            <a:avLst/>
          </a:prstGeom>
          <a:noFill/>
        </p:spPr>
        <p:txBody>
          <a:bodyPr wrap="square" rtlCol="0">
            <a:spAutoFit/>
          </a:bodyPr>
          <a:lstStyle/>
          <a:p>
            <a:r>
              <a:rPr lang="en-US" dirty="0" err="1">
                <a:solidFill>
                  <a:schemeClr val="bg1"/>
                </a:solidFill>
              </a:rPr>
              <a:t>Contralateral</a:t>
            </a:r>
            <a:r>
              <a:rPr lang="en-US" dirty="0">
                <a:solidFill>
                  <a:schemeClr val="bg1"/>
                </a:solidFill>
              </a:rPr>
              <a:t> Oblique view</a:t>
            </a:r>
          </a:p>
        </p:txBody>
      </p:sp>
      <p:sp>
        <p:nvSpPr>
          <p:cNvPr id="4" name="Rectangle 3">
            <a:extLst>
              <a:ext uri="{FF2B5EF4-FFF2-40B4-BE49-F238E27FC236}">
                <a16:creationId xmlns="" xmlns:a16="http://schemas.microsoft.com/office/drawing/2014/main" id="{6A5BA0AD-5FF6-426D-A219-99F14C67C180}"/>
              </a:ext>
            </a:extLst>
          </p:cNvPr>
          <p:cNvSpPr/>
          <p:nvPr/>
        </p:nvSpPr>
        <p:spPr>
          <a:xfrm>
            <a:off x="5105400" y="6183868"/>
            <a:ext cx="2983509" cy="369332"/>
          </a:xfrm>
          <a:prstGeom prst="rect">
            <a:avLst/>
          </a:prstGeom>
        </p:spPr>
        <p:txBody>
          <a:bodyPr wrap="none">
            <a:spAutoFit/>
          </a:bodyPr>
          <a:lstStyle/>
          <a:p>
            <a:r>
              <a:rPr lang="en-US" i="1" dirty="0">
                <a:solidFill>
                  <a:schemeClr val="bg1"/>
                </a:solidFill>
                <a:latin typeface="Source Sans Pro" panose="020B0604020202020204" pitchFamily="34" charset="0"/>
              </a:rPr>
              <a:t>Jill et al. Pain Medicine</a:t>
            </a:r>
            <a:r>
              <a:rPr lang="en-US" dirty="0">
                <a:solidFill>
                  <a:schemeClr val="bg1"/>
                </a:solidFill>
                <a:latin typeface="Source Sans Pro" panose="020B0604020202020204" pitchFamily="34" charset="0"/>
              </a:rPr>
              <a:t>, 17(5)</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76600" y="1660525"/>
            <a:ext cx="327660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FF66"/>
                </a:solidFill>
                <a:latin typeface="Arial" charset="0"/>
              </a:rPr>
              <a:t>1. PEDICLES</a:t>
            </a:r>
          </a:p>
        </p:txBody>
      </p:sp>
    </p:spTree>
    <p:extLst>
      <p:ext uri="{BB962C8B-B14F-4D97-AF65-F5344CB8AC3E}">
        <p14:creationId xmlns:p14="http://schemas.microsoft.com/office/powerpoint/2010/main" val="24142808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D40BAA9-F6B8-4BD7-A0CB-76287698BA61}"/>
              </a:ext>
            </a:extLst>
          </p:cNvPr>
          <p:cNvSpPr txBox="1"/>
          <p:nvPr/>
        </p:nvSpPr>
        <p:spPr>
          <a:xfrm>
            <a:off x="609600" y="1828800"/>
            <a:ext cx="8229600" cy="1446550"/>
          </a:xfrm>
          <a:prstGeom prst="rect">
            <a:avLst/>
          </a:prstGeom>
          <a:noFill/>
        </p:spPr>
        <p:txBody>
          <a:bodyPr wrap="square" rtlCol="0">
            <a:spAutoFit/>
          </a:bodyPr>
          <a:lstStyle/>
          <a:p>
            <a:pPr algn="ctr"/>
            <a:r>
              <a:rPr lang="en-US" sz="4400" dirty="0">
                <a:solidFill>
                  <a:schemeClr val="bg1"/>
                </a:solidFill>
              </a:rPr>
              <a:t>Approaches to the lumbar epidural/intrathecal space</a:t>
            </a:r>
          </a:p>
        </p:txBody>
      </p:sp>
    </p:spTree>
    <p:extLst>
      <p:ext uri="{BB962C8B-B14F-4D97-AF65-F5344CB8AC3E}">
        <p14:creationId xmlns:p14="http://schemas.microsoft.com/office/powerpoint/2010/main" val="729846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2E87EAE-310A-4300-AE13-FF3B0D2085B7}"/>
              </a:ext>
            </a:extLst>
          </p:cNvPr>
          <p:cNvPicPr>
            <a:picLocks noChangeAspect="1"/>
          </p:cNvPicPr>
          <p:nvPr/>
        </p:nvPicPr>
        <p:blipFill>
          <a:blip r:embed="rId2"/>
          <a:stretch>
            <a:fillRect/>
          </a:stretch>
        </p:blipFill>
        <p:spPr>
          <a:xfrm>
            <a:off x="2143125" y="1609725"/>
            <a:ext cx="4857750" cy="3638550"/>
          </a:xfrm>
          <a:prstGeom prst="rect">
            <a:avLst/>
          </a:prstGeom>
        </p:spPr>
      </p:pic>
      <p:sp>
        <p:nvSpPr>
          <p:cNvPr id="3" name="TextBox 2">
            <a:extLst>
              <a:ext uri="{FF2B5EF4-FFF2-40B4-BE49-F238E27FC236}">
                <a16:creationId xmlns="" xmlns:a16="http://schemas.microsoft.com/office/drawing/2014/main" id="{D9A2EFF0-CFCA-4E61-85BA-F3C4C8838CF2}"/>
              </a:ext>
            </a:extLst>
          </p:cNvPr>
          <p:cNvSpPr txBox="1"/>
          <p:nvPr/>
        </p:nvSpPr>
        <p:spPr>
          <a:xfrm>
            <a:off x="2143125" y="762000"/>
            <a:ext cx="4267200" cy="369332"/>
          </a:xfrm>
          <a:prstGeom prst="rect">
            <a:avLst/>
          </a:prstGeom>
          <a:noFill/>
        </p:spPr>
        <p:txBody>
          <a:bodyPr wrap="square" rtlCol="0">
            <a:spAutoFit/>
          </a:bodyPr>
          <a:lstStyle/>
          <a:p>
            <a:r>
              <a:rPr lang="en-US" dirty="0">
                <a:solidFill>
                  <a:schemeClr val="bg1"/>
                </a:solidFill>
              </a:rPr>
              <a:t>Perpendicular approach, coaxial technique</a:t>
            </a:r>
          </a:p>
        </p:txBody>
      </p:sp>
      <p:sp>
        <p:nvSpPr>
          <p:cNvPr id="4" name="Rectangle 3">
            <a:extLst>
              <a:ext uri="{FF2B5EF4-FFF2-40B4-BE49-F238E27FC236}">
                <a16:creationId xmlns="" xmlns:a16="http://schemas.microsoft.com/office/drawing/2014/main" id="{6A5BA0AD-5FF6-426D-A219-99F14C67C180}"/>
              </a:ext>
            </a:extLst>
          </p:cNvPr>
          <p:cNvSpPr/>
          <p:nvPr/>
        </p:nvSpPr>
        <p:spPr>
          <a:xfrm>
            <a:off x="5509120" y="5867400"/>
            <a:ext cx="2983509" cy="369332"/>
          </a:xfrm>
          <a:prstGeom prst="rect">
            <a:avLst/>
          </a:prstGeom>
        </p:spPr>
        <p:txBody>
          <a:bodyPr wrap="none">
            <a:spAutoFit/>
          </a:bodyPr>
          <a:lstStyle/>
          <a:p>
            <a:r>
              <a:rPr lang="en-US" i="1" dirty="0">
                <a:solidFill>
                  <a:schemeClr val="bg1"/>
                </a:solidFill>
                <a:latin typeface="Source Sans Pro" panose="020B0604020202020204" pitchFamily="34" charset="0"/>
              </a:rPr>
              <a:t>Jill et al. Pain Medicine</a:t>
            </a:r>
            <a:r>
              <a:rPr lang="en-US" dirty="0">
                <a:solidFill>
                  <a:schemeClr val="bg1"/>
                </a:solidFill>
                <a:latin typeface="Source Sans Pro" panose="020B0604020202020204" pitchFamily="34" charset="0"/>
              </a:rPr>
              <a:t>, 17(5)</a:t>
            </a:r>
            <a:endParaRPr lang="en-US" dirty="0">
              <a:solidFill>
                <a:schemeClr val="bg1"/>
              </a:solidFill>
            </a:endParaRPr>
          </a:p>
        </p:txBody>
      </p:sp>
    </p:spTree>
    <p:extLst>
      <p:ext uri="{BB962C8B-B14F-4D97-AF65-F5344CB8AC3E}">
        <p14:creationId xmlns:p14="http://schemas.microsoft.com/office/powerpoint/2010/main" val="2135212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6C2FBAC-9E99-4245-AACF-9DF4D51910FF}"/>
              </a:ext>
            </a:extLst>
          </p:cNvPr>
          <p:cNvPicPr>
            <a:picLocks noChangeAspect="1"/>
          </p:cNvPicPr>
          <p:nvPr/>
        </p:nvPicPr>
        <p:blipFill>
          <a:blip r:embed="rId2"/>
          <a:stretch>
            <a:fillRect/>
          </a:stretch>
        </p:blipFill>
        <p:spPr>
          <a:xfrm>
            <a:off x="71530" y="1275610"/>
            <a:ext cx="2190750" cy="3600450"/>
          </a:xfrm>
          <a:prstGeom prst="rect">
            <a:avLst/>
          </a:prstGeom>
        </p:spPr>
      </p:pic>
      <p:pic>
        <p:nvPicPr>
          <p:cNvPr id="3" name="Picture 2">
            <a:extLst>
              <a:ext uri="{FF2B5EF4-FFF2-40B4-BE49-F238E27FC236}">
                <a16:creationId xmlns="" xmlns:a16="http://schemas.microsoft.com/office/drawing/2014/main" id="{62CD5985-5619-41CA-9A1A-3C2F3FFA0A13}"/>
              </a:ext>
            </a:extLst>
          </p:cNvPr>
          <p:cNvPicPr>
            <a:picLocks noChangeAspect="1"/>
          </p:cNvPicPr>
          <p:nvPr/>
        </p:nvPicPr>
        <p:blipFill>
          <a:blip r:embed="rId3"/>
          <a:stretch>
            <a:fillRect/>
          </a:stretch>
        </p:blipFill>
        <p:spPr>
          <a:xfrm>
            <a:off x="2134571" y="1297064"/>
            <a:ext cx="2409825" cy="3771900"/>
          </a:xfrm>
          <a:prstGeom prst="rect">
            <a:avLst/>
          </a:prstGeom>
        </p:spPr>
      </p:pic>
      <p:pic>
        <p:nvPicPr>
          <p:cNvPr id="4" name="Picture 3">
            <a:extLst>
              <a:ext uri="{FF2B5EF4-FFF2-40B4-BE49-F238E27FC236}">
                <a16:creationId xmlns="" xmlns:a16="http://schemas.microsoft.com/office/drawing/2014/main" id="{FF6930E7-3711-47A8-8C43-544F7F7EC645}"/>
              </a:ext>
            </a:extLst>
          </p:cNvPr>
          <p:cNvPicPr>
            <a:picLocks noChangeAspect="1"/>
          </p:cNvPicPr>
          <p:nvPr/>
        </p:nvPicPr>
        <p:blipFill>
          <a:blip r:embed="rId4"/>
          <a:stretch>
            <a:fillRect/>
          </a:stretch>
        </p:blipFill>
        <p:spPr>
          <a:xfrm>
            <a:off x="4276725" y="1297064"/>
            <a:ext cx="2381250" cy="3676650"/>
          </a:xfrm>
          <a:prstGeom prst="rect">
            <a:avLst/>
          </a:prstGeom>
        </p:spPr>
      </p:pic>
      <p:pic>
        <p:nvPicPr>
          <p:cNvPr id="5" name="Picture 4">
            <a:extLst>
              <a:ext uri="{FF2B5EF4-FFF2-40B4-BE49-F238E27FC236}">
                <a16:creationId xmlns="" xmlns:a16="http://schemas.microsoft.com/office/drawing/2014/main" id="{C60083BC-E8C5-4133-8E9A-4A192D722513}"/>
              </a:ext>
            </a:extLst>
          </p:cNvPr>
          <p:cNvPicPr>
            <a:picLocks noChangeAspect="1"/>
          </p:cNvPicPr>
          <p:nvPr/>
        </p:nvPicPr>
        <p:blipFill>
          <a:blip r:embed="rId5"/>
          <a:stretch>
            <a:fillRect/>
          </a:stretch>
        </p:blipFill>
        <p:spPr>
          <a:xfrm>
            <a:off x="6558841" y="1344689"/>
            <a:ext cx="2371725" cy="3724275"/>
          </a:xfrm>
          <a:prstGeom prst="rect">
            <a:avLst/>
          </a:prstGeom>
        </p:spPr>
      </p:pic>
      <p:sp>
        <p:nvSpPr>
          <p:cNvPr id="6" name="TextBox 5">
            <a:extLst>
              <a:ext uri="{FF2B5EF4-FFF2-40B4-BE49-F238E27FC236}">
                <a16:creationId xmlns="" xmlns:a16="http://schemas.microsoft.com/office/drawing/2014/main" id="{A007C154-BCF0-4A6D-B756-E45D1118ADA5}"/>
              </a:ext>
            </a:extLst>
          </p:cNvPr>
          <p:cNvSpPr txBox="1"/>
          <p:nvPr/>
        </p:nvSpPr>
        <p:spPr>
          <a:xfrm>
            <a:off x="176906" y="4876060"/>
            <a:ext cx="1655038" cy="2031325"/>
          </a:xfrm>
          <a:prstGeom prst="rect">
            <a:avLst/>
          </a:prstGeom>
          <a:noFill/>
        </p:spPr>
        <p:txBody>
          <a:bodyPr wrap="square" rtlCol="0">
            <a:spAutoFit/>
          </a:bodyPr>
          <a:lstStyle/>
          <a:p>
            <a:r>
              <a:rPr lang="en-US" dirty="0">
                <a:solidFill>
                  <a:schemeClr val="bg1"/>
                </a:solidFill>
              </a:rPr>
              <a:t>Achieve and maintain coaxial view of the needle in AP view while advancing the needle</a:t>
            </a:r>
          </a:p>
        </p:txBody>
      </p:sp>
      <p:sp>
        <p:nvSpPr>
          <p:cNvPr id="7" name="TextBox 6">
            <a:extLst>
              <a:ext uri="{FF2B5EF4-FFF2-40B4-BE49-F238E27FC236}">
                <a16:creationId xmlns="" xmlns:a16="http://schemas.microsoft.com/office/drawing/2014/main" id="{EBB6ED39-6B80-474D-B551-B956BF5093D4}"/>
              </a:ext>
            </a:extLst>
          </p:cNvPr>
          <p:cNvSpPr txBox="1"/>
          <p:nvPr/>
        </p:nvSpPr>
        <p:spPr>
          <a:xfrm>
            <a:off x="2819400" y="378013"/>
            <a:ext cx="3962400" cy="646331"/>
          </a:xfrm>
          <a:prstGeom prst="rect">
            <a:avLst/>
          </a:prstGeom>
          <a:noFill/>
        </p:spPr>
        <p:txBody>
          <a:bodyPr wrap="square" rtlCol="0">
            <a:spAutoFit/>
          </a:bodyPr>
          <a:lstStyle/>
          <a:p>
            <a:r>
              <a:rPr lang="en-US" dirty="0">
                <a:solidFill>
                  <a:schemeClr val="bg1"/>
                </a:solidFill>
              </a:rPr>
              <a:t>Perpendicular access, L4/5 interspace, left paramedian, coaxial technique</a:t>
            </a:r>
          </a:p>
        </p:txBody>
      </p:sp>
      <p:sp>
        <p:nvSpPr>
          <p:cNvPr id="8" name="TextBox 7">
            <a:extLst>
              <a:ext uri="{FF2B5EF4-FFF2-40B4-BE49-F238E27FC236}">
                <a16:creationId xmlns="" xmlns:a16="http://schemas.microsoft.com/office/drawing/2014/main" id="{396821BD-1D5C-4B02-8B1D-EDCC9EC08F28}"/>
              </a:ext>
            </a:extLst>
          </p:cNvPr>
          <p:cNvSpPr txBox="1"/>
          <p:nvPr/>
        </p:nvSpPr>
        <p:spPr>
          <a:xfrm>
            <a:off x="2302969" y="5157018"/>
            <a:ext cx="1655038" cy="369332"/>
          </a:xfrm>
          <a:prstGeom prst="rect">
            <a:avLst/>
          </a:prstGeom>
          <a:noFill/>
        </p:spPr>
        <p:txBody>
          <a:bodyPr wrap="square" rtlCol="0">
            <a:spAutoFit/>
          </a:bodyPr>
          <a:lstStyle/>
          <a:p>
            <a:r>
              <a:rPr lang="en-US" dirty="0">
                <a:solidFill>
                  <a:schemeClr val="bg1"/>
                </a:solidFill>
              </a:rPr>
              <a:t>Lateral view</a:t>
            </a:r>
          </a:p>
        </p:txBody>
      </p:sp>
      <p:sp>
        <p:nvSpPr>
          <p:cNvPr id="9" name="TextBox 8">
            <a:extLst>
              <a:ext uri="{FF2B5EF4-FFF2-40B4-BE49-F238E27FC236}">
                <a16:creationId xmlns="" xmlns:a16="http://schemas.microsoft.com/office/drawing/2014/main" id="{3780FF24-E1B9-49C8-AD8E-0F03C77CDA19}"/>
              </a:ext>
            </a:extLst>
          </p:cNvPr>
          <p:cNvSpPr txBox="1"/>
          <p:nvPr/>
        </p:nvSpPr>
        <p:spPr>
          <a:xfrm>
            <a:off x="4370588" y="5158304"/>
            <a:ext cx="1655038" cy="923330"/>
          </a:xfrm>
          <a:prstGeom prst="rect">
            <a:avLst/>
          </a:prstGeom>
          <a:noFill/>
        </p:spPr>
        <p:txBody>
          <a:bodyPr wrap="square" rtlCol="0">
            <a:spAutoFit/>
          </a:bodyPr>
          <a:lstStyle/>
          <a:p>
            <a:r>
              <a:rPr lang="en-US" dirty="0">
                <a:solidFill>
                  <a:schemeClr val="bg1"/>
                </a:solidFill>
              </a:rPr>
              <a:t>Contralateral oblique view at 45 degrees</a:t>
            </a:r>
          </a:p>
        </p:txBody>
      </p:sp>
      <p:sp>
        <p:nvSpPr>
          <p:cNvPr id="10" name="TextBox 9">
            <a:extLst>
              <a:ext uri="{FF2B5EF4-FFF2-40B4-BE49-F238E27FC236}">
                <a16:creationId xmlns="" xmlns:a16="http://schemas.microsoft.com/office/drawing/2014/main" id="{A507BA89-E39E-47D0-83EB-4C3C508CAF02}"/>
              </a:ext>
            </a:extLst>
          </p:cNvPr>
          <p:cNvSpPr txBox="1"/>
          <p:nvPr/>
        </p:nvSpPr>
        <p:spPr>
          <a:xfrm>
            <a:off x="6781800" y="5116589"/>
            <a:ext cx="1655038" cy="1754326"/>
          </a:xfrm>
          <a:prstGeom prst="rect">
            <a:avLst/>
          </a:prstGeom>
          <a:noFill/>
        </p:spPr>
        <p:txBody>
          <a:bodyPr wrap="square" rtlCol="0">
            <a:spAutoFit/>
          </a:bodyPr>
          <a:lstStyle/>
          <a:p>
            <a:r>
              <a:rPr lang="en-US" dirty="0">
                <a:solidFill>
                  <a:schemeClr val="bg1"/>
                </a:solidFill>
              </a:rPr>
              <a:t>Contralateral oblique view at 45 degrees, contrast spread in epidural space</a:t>
            </a:r>
          </a:p>
        </p:txBody>
      </p:sp>
    </p:spTree>
    <p:extLst>
      <p:ext uri="{BB962C8B-B14F-4D97-AF65-F5344CB8AC3E}">
        <p14:creationId xmlns:p14="http://schemas.microsoft.com/office/powerpoint/2010/main" val="35473058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1F38983-C17B-4D68-B76C-B91220672438}"/>
              </a:ext>
            </a:extLst>
          </p:cNvPr>
          <p:cNvPicPr>
            <a:picLocks noChangeAspect="1"/>
          </p:cNvPicPr>
          <p:nvPr/>
        </p:nvPicPr>
        <p:blipFill>
          <a:blip r:embed="rId2"/>
          <a:stretch>
            <a:fillRect/>
          </a:stretch>
        </p:blipFill>
        <p:spPr>
          <a:xfrm>
            <a:off x="152400" y="1439662"/>
            <a:ext cx="2333625" cy="3771900"/>
          </a:xfrm>
          <a:prstGeom prst="rect">
            <a:avLst/>
          </a:prstGeom>
        </p:spPr>
      </p:pic>
      <p:sp>
        <p:nvSpPr>
          <p:cNvPr id="2" name="TextBox 1">
            <a:extLst>
              <a:ext uri="{FF2B5EF4-FFF2-40B4-BE49-F238E27FC236}">
                <a16:creationId xmlns="" xmlns:a16="http://schemas.microsoft.com/office/drawing/2014/main" id="{58AC51BC-66BC-4695-B17C-10B8EFBB644B}"/>
              </a:ext>
            </a:extLst>
          </p:cNvPr>
          <p:cNvSpPr txBox="1"/>
          <p:nvPr/>
        </p:nvSpPr>
        <p:spPr>
          <a:xfrm>
            <a:off x="1447800" y="304800"/>
            <a:ext cx="6553200" cy="923330"/>
          </a:xfrm>
          <a:prstGeom prst="rect">
            <a:avLst/>
          </a:prstGeom>
          <a:noFill/>
        </p:spPr>
        <p:txBody>
          <a:bodyPr wrap="square" rtlCol="0">
            <a:spAutoFit/>
          </a:bodyPr>
          <a:lstStyle/>
          <a:p>
            <a:r>
              <a:rPr lang="en-US" dirty="0">
                <a:solidFill>
                  <a:schemeClr val="bg1"/>
                </a:solidFill>
              </a:rPr>
              <a:t>Shallow angle, </a:t>
            </a:r>
            <a:r>
              <a:rPr lang="en-US" dirty="0" err="1">
                <a:solidFill>
                  <a:schemeClr val="bg1"/>
                </a:solidFill>
              </a:rPr>
              <a:t>paramedian</a:t>
            </a:r>
            <a:r>
              <a:rPr lang="en-US" dirty="0">
                <a:solidFill>
                  <a:schemeClr val="bg1"/>
                </a:solidFill>
              </a:rPr>
              <a:t> </a:t>
            </a:r>
            <a:r>
              <a:rPr lang="en-US" dirty="0" smtClean="0">
                <a:solidFill>
                  <a:schemeClr val="bg1"/>
                </a:solidFill>
              </a:rPr>
              <a:t>approach</a:t>
            </a:r>
          </a:p>
          <a:p>
            <a:pPr lvl="1"/>
            <a:r>
              <a:rPr lang="en-US" dirty="0" smtClean="0">
                <a:solidFill>
                  <a:schemeClr val="bg1"/>
                </a:solidFill>
              </a:rPr>
              <a:t>-- to reduce Kinking of wire/catheter</a:t>
            </a:r>
          </a:p>
          <a:p>
            <a:pPr lvl="1"/>
            <a:r>
              <a:rPr lang="en-US" dirty="0" smtClean="0">
                <a:solidFill>
                  <a:schemeClr val="bg1"/>
                </a:solidFill>
              </a:rPr>
              <a:t>-- example taken from spinal cord stimulator lead placement</a:t>
            </a:r>
            <a:endParaRPr lang="en-US" dirty="0">
              <a:solidFill>
                <a:schemeClr val="bg1"/>
              </a:solidFill>
            </a:endParaRPr>
          </a:p>
        </p:txBody>
      </p:sp>
      <p:pic>
        <p:nvPicPr>
          <p:cNvPr id="5" name="Picture 4">
            <a:extLst>
              <a:ext uri="{FF2B5EF4-FFF2-40B4-BE49-F238E27FC236}">
                <a16:creationId xmlns="" xmlns:a16="http://schemas.microsoft.com/office/drawing/2014/main" id="{84342345-FC7A-4B4C-BCCC-96C4B6D71246}"/>
              </a:ext>
            </a:extLst>
          </p:cNvPr>
          <p:cNvPicPr>
            <a:picLocks noChangeAspect="1"/>
          </p:cNvPicPr>
          <p:nvPr/>
        </p:nvPicPr>
        <p:blipFill>
          <a:blip r:embed="rId3"/>
          <a:stretch>
            <a:fillRect/>
          </a:stretch>
        </p:blipFill>
        <p:spPr>
          <a:xfrm>
            <a:off x="1669002" y="1459544"/>
            <a:ext cx="2286000" cy="3781425"/>
          </a:xfrm>
          <a:prstGeom prst="rect">
            <a:avLst/>
          </a:prstGeom>
        </p:spPr>
      </p:pic>
      <p:pic>
        <p:nvPicPr>
          <p:cNvPr id="8" name="Picture 7">
            <a:extLst>
              <a:ext uri="{FF2B5EF4-FFF2-40B4-BE49-F238E27FC236}">
                <a16:creationId xmlns="" xmlns:a16="http://schemas.microsoft.com/office/drawing/2014/main" id="{5B79055A-B2B3-4E85-A68A-311BB9846952}"/>
              </a:ext>
            </a:extLst>
          </p:cNvPr>
          <p:cNvPicPr>
            <a:picLocks noChangeAspect="1"/>
          </p:cNvPicPr>
          <p:nvPr/>
        </p:nvPicPr>
        <p:blipFill>
          <a:blip r:embed="rId4"/>
          <a:stretch>
            <a:fillRect/>
          </a:stretch>
        </p:blipFill>
        <p:spPr>
          <a:xfrm>
            <a:off x="3357054" y="1415248"/>
            <a:ext cx="2114550" cy="3752850"/>
          </a:xfrm>
          <a:prstGeom prst="rect">
            <a:avLst/>
          </a:prstGeom>
        </p:spPr>
      </p:pic>
      <p:pic>
        <p:nvPicPr>
          <p:cNvPr id="9" name="Picture 8">
            <a:extLst>
              <a:ext uri="{FF2B5EF4-FFF2-40B4-BE49-F238E27FC236}">
                <a16:creationId xmlns="" xmlns:a16="http://schemas.microsoft.com/office/drawing/2014/main" id="{31EEDBAC-BE96-4E0E-8259-B0636EE4FA34}"/>
              </a:ext>
            </a:extLst>
          </p:cNvPr>
          <p:cNvPicPr>
            <a:picLocks noChangeAspect="1"/>
          </p:cNvPicPr>
          <p:nvPr/>
        </p:nvPicPr>
        <p:blipFill>
          <a:blip r:embed="rId5"/>
          <a:stretch>
            <a:fillRect/>
          </a:stretch>
        </p:blipFill>
        <p:spPr>
          <a:xfrm>
            <a:off x="5170505" y="1425513"/>
            <a:ext cx="2181225" cy="3790950"/>
          </a:xfrm>
          <a:prstGeom prst="rect">
            <a:avLst/>
          </a:prstGeom>
        </p:spPr>
      </p:pic>
      <p:pic>
        <p:nvPicPr>
          <p:cNvPr id="10" name="Picture 9">
            <a:extLst>
              <a:ext uri="{FF2B5EF4-FFF2-40B4-BE49-F238E27FC236}">
                <a16:creationId xmlns="" xmlns:a16="http://schemas.microsoft.com/office/drawing/2014/main" id="{69A6F1CF-A154-40C3-8FBE-2371138F34C2}"/>
              </a:ext>
            </a:extLst>
          </p:cNvPr>
          <p:cNvPicPr>
            <a:picLocks noChangeAspect="1"/>
          </p:cNvPicPr>
          <p:nvPr/>
        </p:nvPicPr>
        <p:blipFill>
          <a:blip r:embed="rId6"/>
          <a:stretch>
            <a:fillRect/>
          </a:stretch>
        </p:blipFill>
        <p:spPr>
          <a:xfrm>
            <a:off x="6819530" y="1450759"/>
            <a:ext cx="2209800" cy="3752850"/>
          </a:xfrm>
          <a:prstGeom prst="rect">
            <a:avLst/>
          </a:prstGeom>
        </p:spPr>
      </p:pic>
      <p:sp>
        <p:nvSpPr>
          <p:cNvPr id="11" name="TextBox 10">
            <a:extLst>
              <a:ext uri="{FF2B5EF4-FFF2-40B4-BE49-F238E27FC236}">
                <a16:creationId xmlns="" xmlns:a16="http://schemas.microsoft.com/office/drawing/2014/main" id="{BFDA8167-0F37-45C7-A8BB-EC90D52CB7AC}"/>
              </a:ext>
            </a:extLst>
          </p:cNvPr>
          <p:cNvSpPr txBox="1"/>
          <p:nvPr/>
        </p:nvSpPr>
        <p:spPr>
          <a:xfrm>
            <a:off x="13964" y="5354439"/>
            <a:ext cx="1655038" cy="369332"/>
          </a:xfrm>
          <a:prstGeom prst="rect">
            <a:avLst/>
          </a:prstGeom>
          <a:noFill/>
        </p:spPr>
        <p:txBody>
          <a:bodyPr wrap="square" rtlCol="0">
            <a:spAutoFit/>
          </a:bodyPr>
          <a:lstStyle/>
          <a:p>
            <a:r>
              <a:rPr lang="en-US" dirty="0">
                <a:solidFill>
                  <a:schemeClr val="bg1"/>
                </a:solidFill>
              </a:rPr>
              <a:t>Touch lamina</a:t>
            </a:r>
          </a:p>
        </p:txBody>
      </p:sp>
      <p:sp>
        <p:nvSpPr>
          <p:cNvPr id="12" name="TextBox 11">
            <a:extLst>
              <a:ext uri="{FF2B5EF4-FFF2-40B4-BE49-F238E27FC236}">
                <a16:creationId xmlns="" xmlns:a16="http://schemas.microsoft.com/office/drawing/2014/main" id="{67D057B3-0F5B-4863-9448-F87EB5F1B950}"/>
              </a:ext>
            </a:extLst>
          </p:cNvPr>
          <p:cNvSpPr txBox="1"/>
          <p:nvPr/>
        </p:nvSpPr>
        <p:spPr>
          <a:xfrm>
            <a:off x="1669002" y="5383013"/>
            <a:ext cx="1655038" cy="369332"/>
          </a:xfrm>
          <a:prstGeom prst="rect">
            <a:avLst/>
          </a:prstGeom>
          <a:noFill/>
        </p:spPr>
        <p:txBody>
          <a:bodyPr wrap="square" rtlCol="0">
            <a:spAutoFit/>
          </a:bodyPr>
          <a:lstStyle/>
          <a:p>
            <a:r>
              <a:rPr lang="en-US" dirty="0">
                <a:solidFill>
                  <a:schemeClr val="bg1"/>
                </a:solidFill>
              </a:rPr>
              <a:t>Walk off lamina</a:t>
            </a:r>
          </a:p>
        </p:txBody>
      </p:sp>
      <p:sp>
        <p:nvSpPr>
          <p:cNvPr id="13" name="TextBox 12">
            <a:extLst>
              <a:ext uri="{FF2B5EF4-FFF2-40B4-BE49-F238E27FC236}">
                <a16:creationId xmlns="" xmlns:a16="http://schemas.microsoft.com/office/drawing/2014/main" id="{C212DF59-357F-43E7-8283-B75EA41D37B2}"/>
              </a:ext>
            </a:extLst>
          </p:cNvPr>
          <p:cNvSpPr txBox="1"/>
          <p:nvPr/>
        </p:nvSpPr>
        <p:spPr>
          <a:xfrm>
            <a:off x="3448535" y="5263810"/>
            <a:ext cx="1655038" cy="1477328"/>
          </a:xfrm>
          <a:prstGeom prst="rect">
            <a:avLst/>
          </a:prstGeom>
          <a:noFill/>
        </p:spPr>
        <p:txBody>
          <a:bodyPr wrap="square" rtlCol="0">
            <a:spAutoFit/>
          </a:bodyPr>
          <a:lstStyle/>
          <a:p>
            <a:r>
              <a:rPr lang="en-US" dirty="0">
                <a:solidFill>
                  <a:schemeClr val="bg1"/>
                </a:solidFill>
              </a:rPr>
              <a:t>Advance in contra-lateral </a:t>
            </a:r>
          </a:p>
          <a:p>
            <a:r>
              <a:rPr lang="en-US" dirty="0">
                <a:solidFill>
                  <a:schemeClr val="bg1"/>
                </a:solidFill>
              </a:rPr>
              <a:t>Oblique view</a:t>
            </a:r>
          </a:p>
          <a:p>
            <a:r>
              <a:rPr lang="en-US" dirty="0">
                <a:solidFill>
                  <a:schemeClr val="bg1"/>
                </a:solidFill>
              </a:rPr>
              <a:t>Into epidural space</a:t>
            </a:r>
          </a:p>
        </p:txBody>
      </p:sp>
      <p:sp>
        <p:nvSpPr>
          <p:cNvPr id="14" name="TextBox 13">
            <a:extLst>
              <a:ext uri="{FF2B5EF4-FFF2-40B4-BE49-F238E27FC236}">
                <a16:creationId xmlns="" xmlns:a16="http://schemas.microsoft.com/office/drawing/2014/main" id="{6C4E3C1F-81CA-4613-88BF-586B65E7D0D5}"/>
              </a:ext>
            </a:extLst>
          </p:cNvPr>
          <p:cNvSpPr txBox="1"/>
          <p:nvPr/>
        </p:nvSpPr>
        <p:spPr>
          <a:xfrm>
            <a:off x="5272504" y="5442952"/>
            <a:ext cx="1655038" cy="923330"/>
          </a:xfrm>
          <a:prstGeom prst="rect">
            <a:avLst/>
          </a:prstGeom>
          <a:noFill/>
        </p:spPr>
        <p:txBody>
          <a:bodyPr wrap="square" rtlCol="0">
            <a:spAutoFit/>
          </a:bodyPr>
          <a:lstStyle/>
          <a:p>
            <a:r>
              <a:rPr lang="en-US" dirty="0">
                <a:solidFill>
                  <a:schemeClr val="bg1"/>
                </a:solidFill>
              </a:rPr>
              <a:t>Rotate needle to reduce entry angle</a:t>
            </a:r>
          </a:p>
        </p:txBody>
      </p:sp>
      <p:sp>
        <p:nvSpPr>
          <p:cNvPr id="15" name="TextBox 14">
            <a:extLst>
              <a:ext uri="{FF2B5EF4-FFF2-40B4-BE49-F238E27FC236}">
                <a16:creationId xmlns="" xmlns:a16="http://schemas.microsoft.com/office/drawing/2014/main" id="{F51F49B2-4BDF-48AA-8035-C6269632C5F3}"/>
              </a:ext>
            </a:extLst>
          </p:cNvPr>
          <p:cNvSpPr txBox="1"/>
          <p:nvPr/>
        </p:nvSpPr>
        <p:spPr>
          <a:xfrm>
            <a:off x="7094345" y="5453024"/>
            <a:ext cx="1655038" cy="646331"/>
          </a:xfrm>
          <a:prstGeom prst="rect">
            <a:avLst/>
          </a:prstGeom>
          <a:noFill/>
        </p:spPr>
        <p:txBody>
          <a:bodyPr wrap="square" rtlCol="0">
            <a:spAutoFit/>
          </a:bodyPr>
          <a:lstStyle/>
          <a:p>
            <a:r>
              <a:rPr lang="en-US" dirty="0">
                <a:solidFill>
                  <a:schemeClr val="bg1"/>
                </a:solidFill>
              </a:rPr>
              <a:t>Thread lead in shallow angle</a:t>
            </a:r>
          </a:p>
        </p:txBody>
      </p:sp>
    </p:spTree>
    <p:extLst>
      <p:ext uri="{BB962C8B-B14F-4D97-AF65-F5344CB8AC3E}">
        <p14:creationId xmlns:p14="http://schemas.microsoft.com/office/powerpoint/2010/main" val="402788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8600" y="381000"/>
            <a:ext cx="8915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00FFFF"/>
                </a:solidFill>
                <a:latin typeface="Arial" charset="0"/>
              </a:rPr>
              <a:t>In order to make recognition of other parts of the vertebral column easier, it is best to start with the pedicles. These are the most distinctive elements that are clearly visible. They stand out as circles, like eyes looking at you.</a:t>
            </a:r>
            <a:endParaRPr lang="en-AU"/>
          </a:p>
        </p:txBody>
      </p:sp>
    </p:spTree>
    <p:extLst>
      <p:ext uri="{BB962C8B-B14F-4D97-AF65-F5344CB8AC3E}">
        <p14:creationId xmlns:p14="http://schemas.microsoft.com/office/powerpoint/2010/main" val="60543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Documents and Settings\dmb - NikBogduk\My Documents\2003\ISIS\SCANS\dreyfuss\AP Lumbar\ap.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
            <a:ext cx="7162800" cy="6629400"/>
          </a:xfrm>
          <a:prstGeom prst="rect">
            <a:avLst/>
          </a:prstGeom>
          <a:noFill/>
          <a:extLst>
            <a:ext uri="{909E8E84-426E-40DD-AFC4-6F175D3DCCD1}">
              <a14:hiddenFill xmlns:a14="http://schemas.microsoft.com/office/drawing/2010/main">
                <a:solidFill>
                  <a:srgbClr val="FFFFFF"/>
                </a:solidFill>
              </a14:hiddenFill>
            </a:ext>
          </a:extLst>
        </p:spPr>
      </p:pic>
      <p:sp>
        <p:nvSpPr>
          <p:cNvPr id="86029" name="Freeform 13"/>
          <p:cNvSpPr>
            <a:spLocks/>
          </p:cNvSpPr>
          <p:nvPr/>
        </p:nvSpPr>
        <p:spPr bwMode="auto">
          <a:xfrm>
            <a:off x="4089400" y="647700"/>
            <a:ext cx="177800" cy="495300"/>
          </a:xfrm>
          <a:custGeom>
            <a:avLst/>
            <a:gdLst>
              <a:gd name="T0" fmla="*/ 8 w 112"/>
              <a:gd name="T1" fmla="*/ 24 h 400"/>
              <a:gd name="T2" fmla="*/ 8 w 112"/>
              <a:gd name="T3" fmla="*/ 168 h 400"/>
              <a:gd name="T4" fmla="*/ 56 w 112"/>
              <a:gd name="T5" fmla="*/ 360 h 400"/>
              <a:gd name="T6" fmla="*/ 104 w 112"/>
              <a:gd name="T7" fmla="*/ 360 h 400"/>
              <a:gd name="T8" fmla="*/ 104 w 112"/>
              <a:gd name="T9" fmla="*/ 120 h 400"/>
              <a:gd name="T10" fmla="*/ 56 w 112"/>
              <a:gd name="T11" fmla="*/ 24 h 400"/>
              <a:gd name="T12" fmla="*/ 8 w 112"/>
              <a:gd name="T13" fmla="*/ 24 h 400"/>
            </a:gdLst>
            <a:ahLst/>
            <a:cxnLst>
              <a:cxn ang="0">
                <a:pos x="T0" y="T1"/>
              </a:cxn>
              <a:cxn ang="0">
                <a:pos x="T2" y="T3"/>
              </a:cxn>
              <a:cxn ang="0">
                <a:pos x="T4" y="T5"/>
              </a:cxn>
              <a:cxn ang="0">
                <a:pos x="T6" y="T7"/>
              </a:cxn>
              <a:cxn ang="0">
                <a:pos x="T8" y="T9"/>
              </a:cxn>
              <a:cxn ang="0">
                <a:pos x="T10" y="T11"/>
              </a:cxn>
              <a:cxn ang="0">
                <a:pos x="T12" y="T13"/>
              </a:cxn>
            </a:cxnLst>
            <a:rect l="0" t="0" r="r" b="b"/>
            <a:pathLst>
              <a:path w="112" h="400">
                <a:moveTo>
                  <a:pt x="8" y="24"/>
                </a:moveTo>
                <a:cubicBezTo>
                  <a:pt x="0" y="48"/>
                  <a:pt x="0" y="112"/>
                  <a:pt x="8" y="168"/>
                </a:cubicBezTo>
                <a:cubicBezTo>
                  <a:pt x="16" y="224"/>
                  <a:pt x="40" y="328"/>
                  <a:pt x="56" y="360"/>
                </a:cubicBezTo>
                <a:cubicBezTo>
                  <a:pt x="72" y="392"/>
                  <a:pt x="96" y="400"/>
                  <a:pt x="104" y="360"/>
                </a:cubicBezTo>
                <a:cubicBezTo>
                  <a:pt x="112" y="320"/>
                  <a:pt x="112" y="176"/>
                  <a:pt x="104" y="120"/>
                </a:cubicBezTo>
                <a:cubicBezTo>
                  <a:pt x="96" y="64"/>
                  <a:pt x="72" y="40"/>
                  <a:pt x="56" y="24"/>
                </a:cubicBezTo>
                <a:cubicBezTo>
                  <a:pt x="40" y="8"/>
                  <a:pt x="16" y="0"/>
                  <a:pt x="8" y="24"/>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0" name="Freeform 14"/>
          <p:cNvSpPr>
            <a:spLocks/>
          </p:cNvSpPr>
          <p:nvPr/>
        </p:nvSpPr>
        <p:spPr bwMode="auto">
          <a:xfrm>
            <a:off x="5003800" y="584200"/>
            <a:ext cx="177800" cy="482600"/>
          </a:xfrm>
          <a:custGeom>
            <a:avLst/>
            <a:gdLst>
              <a:gd name="T0" fmla="*/ 64 w 168"/>
              <a:gd name="T1" fmla="*/ 16 h 360"/>
              <a:gd name="T2" fmla="*/ 16 w 168"/>
              <a:gd name="T3" fmla="*/ 112 h 360"/>
              <a:gd name="T4" fmla="*/ 16 w 168"/>
              <a:gd name="T5" fmla="*/ 256 h 360"/>
              <a:gd name="T6" fmla="*/ 112 w 168"/>
              <a:gd name="T7" fmla="*/ 352 h 360"/>
              <a:gd name="T8" fmla="*/ 160 w 168"/>
              <a:gd name="T9" fmla="*/ 208 h 360"/>
              <a:gd name="T10" fmla="*/ 160 w 168"/>
              <a:gd name="T11" fmla="*/ 112 h 360"/>
              <a:gd name="T12" fmla="*/ 112 w 168"/>
              <a:gd name="T13" fmla="*/ 16 h 360"/>
              <a:gd name="T14" fmla="*/ 64 w 168"/>
              <a:gd name="T15" fmla="*/ 16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360">
                <a:moveTo>
                  <a:pt x="64" y="16"/>
                </a:moveTo>
                <a:cubicBezTo>
                  <a:pt x="48" y="32"/>
                  <a:pt x="24" y="72"/>
                  <a:pt x="16" y="112"/>
                </a:cubicBezTo>
                <a:cubicBezTo>
                  <a:pt x="8" y="152"/>
                  <a:pt x="0" y="216"/>
                  <a:pt x="16" y="256"/>
                </a:cubicBezTo>
                <a:cubicBezTo>
                  <a:pt x="32" y="296"/>
                  <a:pt x="88" y="360"/>
                  <a:pt x="112" y="352"/>
                </a:cubicBezTo>
                <a:cubicBezTo>
                  <a:pt x="136" y="344"/>
                  <a:pt x="152" y="248"/>
                  <a:pt x="160" y="208"/>
                </a:cubicBezTo>
                <a:cubicBezTo>
                  <a:pt x="168" y="168"/>
                  <a:pt x="168" y="144"/>
                  <a:pt x="160" y="112"/>
                </a:cubicBezTo>
                <a:cubicBezTo>
                  <a:pt x="152" y="80"/>
                  <a:pt x="128" y="32"/>
                  <a:pt x="112" y="16"/>
                </a:cubicBezTo>
                <a:cubicBezTo>
                  <a:pt x="96" y="0"/>
                  <a:pt x="80" y="0"/>
                  <a:pt x="64" y="16"/>
                </a:cubicBezTo>
                <a:close/>
              </a:path>
            </a:pathLst>
          </a:custGeom>
          <a:noFill/>
          <a:ln w="19050" cap="flat" cmpd="sng">
            <a:solidFill>
              <a:srgbClr val="FFFF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1" name="Text Box 15"/>
          <p:cNvSpPr txBox="1">
            <a:spLocks noChangeArrowheads="1"/>
          </p:cNvSpPr>
          <p:nvPr/>
        </p:nvSpPr>
        <p:spPr bwMode="auto">
          <a:xfrm>
            <a:off x="2819400" y="685800"/>
            <a:ext cx="533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FFFF66"/>
                </a:solidFill>
                <a:latin typeface="Arial" charset="0"/>
              </a:rPr>
              <a:t>L1</a:t>
            </a:r>
            <a:endParaRPr lang="en-AU" sz="1800" b="1">
              <a:solidFill>
                <a:srgbClr val="FFFF66"/>
              </a:solidFill>
              <a:latin typeface="Arial" charset="0"/>
            </a:endParaRPr>
          </a:p>
        </p:txBody>
      </p:sp>
    </p:spTree>
    <p:extLst>
      <p:ext uri="{BB962C8B-B14F-4D97-AF65-F5344CB8AC3E}">
        <p14:creationId xmlns:p14="http://schemas.microsoft.com/office/powerpoint/2010/main" val="557172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708</Words>
  <Application>Microsoft Office PowerPoint</Application>
  <PresentationFormat>On-screen Show (4:3)</PresentationFormat>
  <Paragraphs>205</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Radiological Anatomy of the Lumbar Spine</vt:lpstr>
      <vt:lpstr>PowerPoint Presentation</vt:lpstr>
      <vt:lpstr>Three views</vt:lpstr>
      <vt:lpstr>Reading An AP View</vt:lpstr>
      <vt:lpstr>PowerPoint Presentation</vt:lpstr>
      <vt:lpstr>Let’s find these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Radiological Anatomy of the Lumbar Spine</dc:title>
  <dc:creator>Zhang, Yi,M.D., Anesthesia and Pain Medicine</dc:creator>
  <cp:lastModifiedBy>Yi Zhang</cp:lastModifiedBy>
  <cp:revision>14</cp:revision>
  <dcterms:created xsi:type="dcterms:W3CDTF">2019-02-19T15:35:55Z</dcterms:created>
  <dcterms:modified xsi:type="dcterms:W3CDTF">2019-02-20T00:30:28Z</dcterms:modified>
</cp:coreProperties>
</file>