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56" r:id="rId2"/>
  </p:sldIdLst>
  <p:sldSz cx="43891200" cy="21945600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74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8F4"/>
    <a:srgbClr val="FFCCCC"/>
    <a:srgbClr val="0066FF"/>
    <a:srgbClr val="CCECFF"/>
    <a:srgbClr val="001E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-120" y="-240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B848A9-5912-4741-A755-37A5E3CC78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16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7FAD2-110F-7445-ADBB-741E74F69A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3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877888"/>
            <a:ext cx="9875837" cy="18726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877888"/>
            <a:ext cx="29475113" cy="18726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C2F355-A217-4D49-B827-3110C325DE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7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CEAA0-A91D-F341-BE6F-E65988090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3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547C44-6668-B74A-A96F-2079F42892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8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5119688"/>
            <a:ext cx="19675475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5119688"/>
            <a:ext cx="19675475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ABC3EC-7A6E-0448-B985-5C36F848BB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8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CD1FB-D0DA-154B-AC38-79E4F035D6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1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1593A-4FE3-CF46-8AF0-0C9132BBCE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3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2C8F4-19E4-204D-B113-57E221EB04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1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9ABA0-9B64-4B4B-AFD8-F8C76BA423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5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8797F-9CF2-3E49-B6FF-89E56A8D89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6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877888"/>
            <a:ext cx="395033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76206" tIns="188103" rIns="376206" bIns="188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5119688"/>
            <a:ext cx="39503350" cy="144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76206" tIns="188103" rIns="376206" bIns="188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19985038"/>
            <a:ext cx="10242550" cy="1524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376206" tIns="188103" rIns="376206" bIns="188103" numCol="1" anchor="t" anchorCtr="0" compatLnSpc="1">
            <a:prstTxWarp prst="textNoShape">
              <a:avLst/>
            </a:prstTxWarp>
          </a:bodyPr>
          <a:lstStyle>
            <a:lvl1pPr>
              <a:defRPr sz="58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19985038"/>
            <a:ext cx="13900150" cy="1524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376206" tIns="188103" rIns="376206" bIns="188103" numCol="1" anchor="t" anchorCtr="0" compatLnSpc="1">
            <a:prstTxWarp prst="textNoShape">
              <a:avLst/>
            </a:prstTxWarp>
          </a:bodyPr>
          <a:lstStyle>
            <a:lvl1pPr algn="ctr">
              <a:defRPr sz="58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19985038"/>
            <a:ext cx="10242550" cy="1524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376206" tIns="188103" rIns="376206" bIns="188103" numCol="1" anchor="t" anchorCtr="0" compatLnSpc="1">
            <a:prstTxWarp prst="textNoShape">
              <a:avLst/>
            </a:prstTxWarp>
          </a:bodyPr>
          <a:lstStyle>
            <a:lvl1pPr algn="r">
              <a:defRPr sz="5800"/>
            </a:lvl1pPr>
          </a:lstStyle>
          <a:p>
            <a:fld id="{4DD34E33-9A2B-9F45-BE8B-10B0205FBA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  <a:ea typeface="ＭＳ Ｐゴシック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  <a:ea typeface="ＭＳ Ｐゴシック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  <a:ea typeface="ＭＳ Ｐゴシック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  <a:ea typeface="ＭＳ Ｐゴシック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pitchFamily="34" charset="0"/>
        </a:defRPr>
      </a:lvl9pPr>
    </p:titleStyle>
    <p:bodyStyle>
      <a:lvl1pPr marL="1411288" indent="-1411288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3057525" indent="-117633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  <a:ea typeface="ＭＳ Ｐゴシック" charset="0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800">
          <a:solidFill>
            <a:schemeClr val="tx1"/>
          </a:solidFill>
          <a:latin typeface="+mn-lt"/>
          <a:ea typeface="ＭＳ Ｐゴシック" charset="0"/>
        </a:defRPr>
      </a:lvl3pPr>
      <a:lvl4pPr marL="6583363" indent="-94138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  <a:ea typeface="ＭＳ Ｐゴシック" charset="0"/>
        </a:defRPr>
      </a:lvl4pPr>
      <a:lvl5pPr marL="8464550" indent="-939800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  <a:ea typeface="ＭＳ Ｐゴシック" charset="0"/>
        </a:defRPr>
      </a:lvl5pPr>
      <a:lvl6pPr marL="8921750" indent="-939800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78950" indent="-939800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6150" indent="-939800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3350" indent="-939800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21193756" y="3594100"/>
            <a:ext cx="11730037" cy="8670925"/>
          </a:xfrm>
          <a:prstGeom prst="rect">
            <a:avLst/>
          </a:prstGeom>
          <a:solidFill>
            <a:schemeClr val="bg1"/>
          </a:solidFill>
          <a:ln w="25400">
            <a:solidFill>
              <a:srgbClr val="005BD3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/>
          <a:lstStyle/>
          <a:p>
            <a:pPr defTabSz="3762375"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 flipV="1">
            <a:off x="11936775" y="4387850"/>
            <a:ext cx="8032750" cy="13301663"/>
          </a:xfrm>
          <a:prstGeom prst="rect">
            <a:avLst/>
          </a:prstGeom>
          <a:gradFill rotWithShape="1">
            <a:gsLst>
              <a:gs pos="0">
                <a:srgbClr val="FFD7E8"/>
              </a:gs>
              <a:gs pos="12000">
                <a:srgbClr val="FFD7E8"/>
              </a:gs>
              <a:gs pos="25000">
                <a:srgbClr val="F1B2FF"/>
              </a:gs>
              <a:gs pos="75000">
                <a:srgbClr val="87BBFF"/>
              </a:gs>
              <a:gs pos="88000">
                <a:srgbClr val="F1B2FF"/>
              </a:gs>
              <a:gs pos="100000">
                <a:srgbClr val="FFD7E8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defTabSz="3762375">
              <a:defRPr/>
            </a:pPr>
            <a:endParaRPr lang="en-US" sz="7200">
              <a:latin typeface="Century Gothic" pitchFamily="34" charset="0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>
            <a:stCxn id="52" idx="2"/>
            <a:endCxn id="53" idx="0"/>
          </p:cNvCxnSpPr>
          <p:nvPr/>
        </p:nvCxnSpPr>
        <p:spPr bwMode="auto">
          <a:xfrm>
            <a:off x="23106693" y="7796213"/>
            <a:ext cx="0" cy="511175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0" y="0"/>
            <a:ext cx="43891200" cy="2590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Rectangle 27"/>
          <p:cNvSpPr>
            <a:spLocks noChangeArrowheads="1"/>
          </p:cNvSpPr>
          <p:nvPr/>
        </p:nvSpPr>
        <p:spPr bwMode="auto">
          <a:xfrm>
            <a:off x="0" y="88900"/>
            <a:ext cx="43891200" cy="2413000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43891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 anchor="ctr"/>
          <a:lstStyle/>
          <a:p>
            <a:pPr algn="ctr" defTabSz="3762375" eaLnBrk="0" hangingPunct="0"/>
            <a:r>
              <a:rPr lang="en-US" sz="4800" dirty="0" smtClean="0">
                <a:solidFill>
                  <a:schemeClr val="bg1"/>
                </a:solidFill>
                <a:latin typeface="Tahoma" charset="0"/>
                <a:cs typeface="Tahoma" charset="0"/>
              </a:rPr>
              <a:t>Title</a:t>
            </a:r>
          </a:p>
          <a:p>
            <a:pPr algn="ctr" defTabSz="3762375" eaLnBrk="0" hangingPunct="0"/>
            <a:r>
              <a:rPr lang="en-US" sz="4800" i="1" dirty="0" smtClean="0">
                <a:solidFill>
                  <a:schemeClr val="bg1"/>
                </a:solidFill>
                <a:latin typeface="Tahoma" charset="0"/>
                <a:cs typeface="Tahoma" charset="0"/>
              </a:rPr>
              <a:t>Authors</a:t>
            </a:r>
          </a:p>
          <a:p>
            <a:pPr algn="ctr" defTabSz="3762375"/>
            <a:r>
              <a:rPr lang="en-US" sz="3200" i="1" dirty="0" smtClean="0">
                <a:solidFill>
                  <a:schemeClr val="bg1"/>
                </a:solidFill>
                <a:latin typeface="Tahoma" charset="0"/>
                <a:cs typeface="Tahoma" charset="0"/>
              </a:rPr>
              <a:t>Department </a:t>
            </a:r>
            <a:r>
              <a:rPr lang="en-US" sz="3200" i="1" dirty="0">
                <a:solidFill>
                  <a:schemeClr val="bg1"/>
                </a:solidFill>
                <a:latin typeface="Tahoma" charset="0"/>
                <a:cs typeface="Tahoma" charset="0"/>
              </a:rPr>
              <a:t>of Anesthesia, Critical Care, and Pain Medicine, Massachusetts General Hospital, Boston, MA, USA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33824863" y="12728575"/>
            <a:ext cx="8824912" cy="520700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8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References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39813" y="3348038"/>
            <a:ext cx="9261475" cy="91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2600" dirty="0">
                <a:latin typeface="Century Gothic" charset="0"/>
                <a:cs typeface="Tahoma" charset="0"/>
              </a:rPr>
              <a:t/>
            </a:r>
            <a:br>
              <a:rPr lang="en-US" sz="2600" dirty="0">
                <a:latin typeface="Century Gothic" charset="0"/>
                <a:cs typeface="Tahoma" charset="0"/>
              </a:rPr>
            </a:br>
            <a:r>
              <a:rPr lang="en-US" sz="2600" dirty="0">
                <a:latin typeface="Century Gothic" charset="0"/>
                <a:cs typeface="Tahoma" charset="0"/>
              </a:rPr>
              <a:t>     </a:t>
            </a:r>
            <a:r>
              <a:rPr lang="en-US" sz="2600" dirty="0" smtClean="0">
                <a:latin typeface="Century Gothic" charset="0"/>
                <a:cs typeface="Tahoma" charset="0"/>
              </a:rPr>
              <a:t>XXX.</a:t>
            </a:r>
            <a:endParaRPr lang="en-US" sz="2600" dirty="0">
              <a:latin typeface="Century Gothic" charset="0"/>
              <a:cs typeface="Tahoma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3907413" y="13620750"/>
            <a:ext cx="8748712" cy="454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marL="514350" indent="-5143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2400" dirty="0">
                <a:latin typeface="Century Gothic" charset="0"/>
                <a:cs typeface="Tahoma" charset="0"/>
              </a:rPr>
              <a:t>Bauer SJ, </a:t>
            </a:r>
            <a:r>
              <a:rPr lang="en-US" sz="2400" dirty="0" err="1">
                <a:latin typeface="Century Gothic" charset="0"/>
                <a:cs typeface="Tahoma" charset="0"/>
              </a:rPr>
              <a:t>Orio</a:t>
            </a:r>
            <a:r>
              <a:rPr lang="en-US" sz="2400" dirty="0">
                <a:latin typeface="Century Gothic" charset="0"/>
                <a:cs typeface="Tahoma" charset="0"/>
              </a:rPr>
              <a:t> K, Adams BD. Succinylcholine induced masseter spasm during rapid sequence intubation may require a surgical airway: case report. </a:t>
            </a:r>
            <a:r>
              <a:rPr lang="en-US" sz="2400" dirty="0" err="1">
                <a:latin typeface="Century Gothic" charset="0"/>
                <a:cs typeface="Tahoma" charset="0"/>
              </a:rPr>
              <a:t>Emerg</a:t>
            </a:r>
            <a:r>
              <a:rPr lang="en-US" sz="2400" dirty="0">
                <a:latin typeface="Century Gothic" charset="0"/>
                <a:cs typeface="Tahoma" charset="0"/>
              </a:rPr>
              <a:t> Med J 2005; 22:456-458.</a:t>
            </a:r>
          </a:p>
          <a:p>
            <a:pPr>
              <a:buFontTx/>
              <a:buAutoNum type="arabicPeriod"/>
            </a:pPr>
            <a:r>
              <a:rPr lang="en-US" sz="2400" dirty="0" err="1">
                <a:latin typeface="Century Gothic" charset="0"/>
                <a:cs typeface="Tahoma" charset="0"/>
              </a:rPr>
              <a:t>Longnecker</a:t>
            </a:r>
            <a:r>
              <a:rPr lang="en-US" sz="2400" dirty="0">
                <a:latin typeface="Century Gothic" charset="0"/>
                <a:cs typeface="Tahoma" charset="0"/>
              </a:rPr>
              <a:t> DE, Brown DL, Newman MF, </a:t>
            </a:r>
            <a:r>
              <a:rPr lang="en-US" sz="2400" dirty="0" err="1">
                <a:latin typeface="Century Gothic" charset="0"/>
                <a:cs typeface="Tahoma" charset="0"/>
              </a:rPr>
              <a:t>Zapol</a:t>
            </a:r>
            <a:r>
              <a:rPr lang="en-US" sz="2400" dirty="0">
                <a:latin typeface="Century Gothic" charset="0"/>
                <a:cs typeface="Tahoma" charset="0"/>
              </a:rPr>
              <a:t> WM. Anesthesiology. 2nd ed. China: </a:t>
            </a:r>
            <a:r>
              <a:rPr lang="en-US" sz="2400" dirty="0" err="1">
                <a:latin typeface="Century Gothic" charset="0"/>
                <a:cs typeface="Tahoma" charset="0"/>
              </a:rPr>
              <a:t>Mcgraw-Hill</a:t>
            </a:r>
            <a:r>
              <a:rPr lang="en-US" sz="2400" dirty="0">
                <a:latin typeface="Century Gothic" charset="0"/>
                <a:cs typeface="Tahoma" charset="0"/>
              </a:rPr>
              <a:t>, 2012.</a:t>
            </a:r>
          </a:p>
          <a:p>
            <a:pPr>
              <a:buFontTx/>
              <a:buAutoNum type="arabicPeriod"/>
            </a:pPr>
            <a:r>
              <a:rPr lang="en-US" sz="2400" dirty="0" err="1">
                <a:latin typeface="Century Gothic" charset="0"/>
                <a:cs typeface="Tahoma" charset="0"/>
              </a:rPr>
              <a:t>Minehart</a:t>
            </a:r>
            <a:r>
              <a:rPr lang="en-US" sz="2400" dirty="0">
                <a:latin typeface="Century Gothic" charset="0"/>
                <a:cs typeface="Tahoma" charset="0"/>
              </a:rPr>
              <a:t> RD, </a:t>
            </a:r>
            <a:r>
              <a:rPr lang="en-US" sz="2400" dirty="0" err="1">
                <a:latin typeface="Century Gothic" charset="0"/>
                <a:cs typeface="Tahoma" charset="0"/>
              </a:rPr>
              <a:t>Pian</a:t>
            </a:r>
            <a:r>
              <a:rPr lang="en-US" sz="2400" dirty="0">
                <a:latin typeface="Century Gothic" charset="0"/>
                <a:cs typeface="Tahoma" charset="0"/>
              </a:rPr>
              <a:t>-Smith MC, </a:t>
            </a:r>
            <a:r>
              <a:rPr lang="en-US" sz="2400" dirty="0" err="1">
                <a:latin typeface="Century Gothic" charset="0"/>
                <a:cs typeface="Tahoma" charset="0"/>
              </a:rPr>
              <a:t>Walzer</a:t>
            </a:r>
            <a:r>
              <a:rPr lang="en-US" sz="2400" dirty="0">
                <a:latin typeface="Century Gothic" charset="0"/>
                <a:cs typeface="Tahoma" charset="0"/>
              </a:rPr>
              <a:t> TB, Gardner R, Rudolph JW, Simon R, </a:t>
            </a:r>
            <a:r>
              <a:rPr lang="en-US" sz="2400" dirty="0" err="1">
                <a:latin typeface="Century Gothic" charset="0"/>
                <a:cs typeface="Tahoma" charset="0"/>
              </a:rPr>
              <a:t>Raemer</a:t>
            </a:r>
            <a:r>
              <a:rPr lang="en-US" sz="2400" dirty="0">
                <a:latin typeface="Century Gothic" charset="0"/>
                <a:cs typeface="Tahoma" charset="0"/>
              </a:rPr>
              <a:t> DB. </a:t>
            </a:r>
            <a:r>
              <a:rPr lang="en-US" sz="2400" dirty="0" err="1">
                <a:latin typeface="Century Gothic" charset="0"/>
                <a:cs typeface="Tahoma" charset="0"/>
              </a:rPr>
              <a:t>Simul</a:t>
            </a:r>
            <a:r>
              <a:rPr lang="en-US" sz="2400" dirty="0">
                <a:latin typeface="Century Gothic" charset="0"/>
                <a:cs typeface="Tahoma" charset="0"/>
              </a:rPr>
              <a:t> </a:t>
            </a:r>
            <a:r>
              <a:rPr lang="en-US" sz="2400" dirty="0" err="1">
                <a:latin typeface="Century Gothic" charset="0"/>
                <a:cs typeface="Tahoma" charset="0"/>
              </a:rPr>
              <a:t>Healthc</a:t>
            </a:r>
            <a:r>
              <a:rPr lang="en-US" sz="2400" dirty="0">
                <a:latin typeface="Century Gothic" charset="0"/>
                <a:cs typeface="Tahoma" charset="0"/>
              </a:rPr>
              <a:t> 2012;7(3):166-70.</a:t>
            </a:r>
          </a:p>
          <a:p>
            <a:pPr>
              <a:buFontTx/>
              <a:buAutoNum type="arabicPeriod"/>
            </a:pPr>
            <a:r>
              <a:rPr lang="en-US" sz="2400" dirty="0" err="1">
                <a:latin typeface="Century Gothic" charset="0"/>
                <a:cs typeface="Tahoma" charset="0"/>
              </a:rPr>
              <a:t>Mhyre</a:t>
            </a:r>
            <a:r>
              <a:rPr lang="en-US" sz="2400" dirty="0">
                <a:latin typeface="Century Gothic" charset="0"/>
                <a:cs typeface="Tahoma" charset="0"/>
              </a:rPr>
              <a:t> J, Healy D. The unanticipated difficult intubation in obstetrics. </a:t>
            </a:r>
            <a:r>
              <a:rPr lang="en-US" sz="2400" dirty="0" err="1">
                <a:latin typeface="Century Gothic" charset="0"/>
                <a:cs typeface="Tahoma" charset="0"/>
              </a:rPr>
              <a:t>Anesth</a:t>
            </a:r>
            <a:r>
              <a:rPr lang="en-US" sz="2400" dirty="0">
                <a:latin typeface="Century Gothic" charset="0"/>
                <a:cs typeface="Tahoma" charset="0"/>
              </a:rPr>
              <a:t> </a:t>
            </a:r>
            <a:r>
              <a:rPr lang="en-US" sz="2400" dirty="0" err="1">
                <a:latin typeface="Century Gothic" charset="0"/>
                <a:cs typeface="Tahoma" charset="0"/>
              </a:rPr>
              <a:t>Analg</a:t>
            </a:r>
            <a:r>
              <a:rPr lang="en-US" sz="2400" dirty="0">
                <a:latin typeface="Century Gothic" charset="0"/>
                <a:cs typeface="Tahoma" charset="0"/>
              </a:rPr>
              <a:t> 2011;112(3):648-52.</a:t>
            </a:r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11663725" y="2873375"/>
            <a:ext cx="8686800" cy="522288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 smtClean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[Unique content]</a:t>
            </a:r>
            <a:endParaRPr lang="en-US" sz="2400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66" name="Rectangle 19"/>
          <p:cNvSpPr>
            <a:spLocks noChangeArrowheads="1"/>
          </p:cNvSpPr>
          <p:nvPr/>
        </p:nvSpPr>
        <p:spPr bwMode="auto">
          <a:xfrm>
            <a:off x="44688125" y="-900113"/>
            <a:ext cx="10358438" cy="522288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8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</a:t>
            </a:r>
            <a:r>
              <a:rPr lang="en-US" sz="2800" dirty="0"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Discussion / Masseter Spasm</a:t>
            </a:r>
          </a:p>
        </p:txBody>
      </p:sp>
      <p:sp>
        <p:nvSpPr>
          <p:cNvPr id="2061" name="Text Box 20"/>
          <p:cNvSpPr txBox="1">
            <a:spLocks noChangeArrowheads="1"/>
          </p:cNvSpPr>
          <p:nvPr/>
        </p:nvSpPr>
        <p:spPr bwMode="auto">
          <a:xfrm>
            <a:off x="44734163" y="0"/>
            <a:ext cx="9982200" cy="265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152" tIns="36576" rIns="73152" bIns="36576">
            <a:spAutoFit/>
          </a:bodyPr>
          <a:lstStyle>
            <a:lvl1pPr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Century Gothic" charset="0"/>
                <a:cs typeface="Tahoma" charset="0"/>
              </a:rPr>
              <a:t>Masseter spasm</a:t>
            </a:r>
          </a:p>
          <a:p>
            <a:pPr lvl="1" eaLnBrk="1" hangingPunct="1">
              <a:buFontTx/>
              <a:buChar char="-"/>
            </a:pPr>
            <a:r>
              <a:rPr lang="en-US" sz="2800">
                <a:latin typeface="Century Gothic" charset="0"/>
                <a:ea typeface="ＭＳ Ｐゴシック" charset="0"/>
                <a:cs typeface="Tahoma" charset="0"/>
              </a:rPr>
              <a:t>Defined as jaw rigidity with limb flaccidity and results from prolonged depolarization of slow tonic fibers of the masseter and lateral pterygoid.</a:t>
            </a:r>
          </a:p>
          <a:p>
            <a:pPr eaLnBrk="1" hangingPunct="1"/>
            <a:r>
              <a:rPr lang="en-US" sz="2800">
                <a:latin typeface="Century Gothic" charset="0"/>
                <a:cs typeface="Tahoma" charset="0"/>
              </a:rPr>
              <a:t>    - generally mild and transient</a:t>
            </a:r>
          </a:p>
          <a:p>
            <a:pPr eaLnBrk="1" hangingPunct="1"/>
            <a:r>
              <a:rPr lang="en-US" sz="2800">
                <a:latin typeface="Century Gothic" charset="0"/>
                <a:cs typeface="Tahoma" charset="0"/>
              </a:rPr>
              <a:t>    - MH associated with most extreme cases</a:t>
            </a:r>
          </a:p>
        </p:txBody>
      </p:sp>
      <p:sp>
        <p:nvSpPr>
          <p:cNvPr id="2075" name="Rectangle 29"/>
          <p:cNvSpPr>
            <a:spLocks noChangeArrowheads="1"/>
          </p:cNvSpPr>
          <p:nvPr/>
        </p:nvSpPr>
        <p:spPr bwMode="auto">
          <a:xfrm>
            <a:off x="0" y="21199475"/>
            <a:ext cx="43891200" cy="746125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lIns="109728" tIns="54864" rIns="109728" bIns="54864" anchor="ctr"/>
          <a:lstStyle/>
          <a:p>
            <a:pPr defTabSz="3762375"/>
            <a:r>
              <a:rPr lang="en-US" sz="2800">
                <a:solidFill>
                  <a:schemeClr val="bg1"/>
                </a:solidFill>
                <a:latin typeface="Tahoma" charset="0"/>
                <a:cs typeface="Tahoma" charset="0"/>
                <a:sym typeface="Symbol" charset="0"/>
              </a:rPr>
              <a:t>                                             </a:t>
            </a:r>
          </a:p>
        </p:txBody>
      </p:sp>
      <p:pic>
        <p:nvPicPr>
          <p:cNvPr id="2063" name="Picture 3479" descr="HMS 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7863" y="631825"/>
            <a:ext cx="698976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431800"/>
            <a:ext cx="677068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792163" y="2886075"/>
            <a:ext cx="10058400" cy="501650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>
                <a:latin typeface="Century Gothic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Introduction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846138" y="12299950"/>
            <a:ext cx="10058400" cy="522288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Case</a:t>
            </a:r>
          </a:p>
        </p:txBody>
      </p:sp>
      <p:sp>
        <p:nvSpPr>
          <p:cNvPr id="2067" name="Text Box 26"/>
          <p:cNvSpPr txBox="1">
            <a:spLocks noChangeArrowheads="1"/>
          </p:cNvSpPr>
          <p:nvPr/>
        </p:nvSpPr>
        <p:spPr bwMode="auto">
          <a:xfrm>
            <a:off x="1050925" y="13000038"/>
            <a:ext cx="9739313" cy="47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152" tIns="36576" rIns="73152" bIns="36576">
            <a:spAutoFit/>
          </a:bodyPr>
          <a:lstStyle>
            <a:lvl1pPr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2600" dirty="0">
                <a:latin typeface="Century Gothic" charset="0"/>
                <a:cs typeface="Tahoma" charset="0"/>
              </a:rPr>
              <a:t>     </a:t>
            </a:r>
            <a:r>
              <a:rPr lang="en-US" sz="2600" dirty="0" smtClean="0">
                <a:latin typeface="Century Gothic" charset="0"/>
                <a:cs typeface="Tahoma" charset="0"/>
              </a:rPr>
              <a:t>XXX</a:t>
            </a:r>
            <a:endParaRPr lang="en-US" sz="2600" dirty="0">
              <a:latin typeface="Century Gothic" charset="0"/>
              <a:cs typeface="Tahoma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21408068" y="3768725"/>
            <a:ext cx="3397250" cy="957263"/>
          </a:xfrm>
          <a:prstGeom prst="roundRect">
            <a:avLst/>
          </a:prstGeom>
          <a:solidFill>
            <a:srgbClr val="4F81BD">
              <a:alpha val="74902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b="1" dirty="0">
                <a:latin typeface="Century Gothic" pitchFamily="34" charset="0"/>
                <a:ea typeface="Tahoma" pitchFamily="34" charset="0"/>
                <a:cs typeface="Tahoma" pitchFamily="34" charset="0"/>
              </a:rPr>
              <a:t>INTUBATE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21408068" y="5232400"/>
            <a:ext cx="3397250" cy="955675"/>
          </a:xfrm>
          <a:prstGeom prst="roundRect">
            <a:avLst/>
          </a:prstGeom>
          <a:solidFill>
            <a:srgbClr val="00B050">
              <a:alpha val="74902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b="1" dirty="0">
                <a:latin typeface="Century Gothic" pitchFamily="34" charset="0"/>
                <a:ea typeface="Tahoma" pitchFamily="34" charset="0"/>
                <a:cs typeface="Tahoma" pitchFamily="34" charset="0"/>
              </a:rPr>
              <a:t>MASK</a:t>
            </a:r>
          </a:p>
        </p:txBody>
      </p:sp>
      <p:sp>
        <p:nvSpPr>
          <p:cNvPr id="53" name="Rounded Rectangle 52"/>
          <p:cNvSpPr/>
          <p:nvPr/>
        </p:nvSpPr>
        <p:spPr bwMode="auto">
          <a:xfrm>
            <a:off x="21408068" y="8307388"/>
            <a:ext cx="3397250" cy="1528762"/>
          </a:xfrm>
          <a:prstGeom prst="roundRect">
            <a:avLst/>
          </a:prstGeom>
          <a:solidFill>
            <a:srgbClr val="FF0000">
              <a:alpha val="74902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b="1" dirty="0">
                <a:latin typeface="Century Gothic" pitchFamily="34" charset="0"/>
                <a:ea typeface="Tahoma" pitchFamily="34" charset="0"/>
                <a:cs typeface="Tahoma" pitchFamily="34" charset="0"/>
              </a:rPr>
              <a:t>EMERGENCY NONINVASIVE</a:t>
            </a:r>
          </a:p>
        </p:txBody>
      </p:sp>
      <p:sp>
        <p:nvSpPr>
          <p:cNvPr id="54" name="Rounded Rectangle 53"/>
          <p:cNvSpPr/>
          <p:nvPr/>
        </p:nvSpPr>
        <p:spPr bwMode="auto">
          <a:xfrm>
            <a:off x="21408068" y="10356850"/>
            <a:ext cx="3397250" cy="1530350"/>
          </a:xfrm>
          <a:prstGeom prst="roundRect">
            <a:avLst/>
          </a:prstGeom>
          <a:solidFill>
            <a:srgbClr val="C00000">
              <a:alpha val="74902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b="1" dirty="0">
                <a:latin typeface="Century Gothic" pitchFamily="34" charset="0"/>
                <a:ea typeface="Tahoma" pitchFamily="34" charset="0"/>
                <a:cs typeface="Tahoma" pitchFamily="34" charset="0"/>
              </a:rPr>
              <a:t>EMERGENCY INVASIVE</a:t>
            </a:r>
          </a:p>
        </p:txBody>
      </p:sp>
      <p:cxnSp>
        <p:nvCxnSpPr>
          <p:cNvPr id="55" name="Straight Arrow Connector 54"/>
          <p:cNvCxnSpPr>
            <a:stCxn id="50" idx="2"/>
            <a:endCxn id="51" idx="0"/>
          </p:cNvCxnSpPr>
          <p:nvPr/>
        </p:nvCxnSpPr>
        <p:spPr bwMode="auto">
          <a:xfrm>
            <a:off x="23106693" y="4725988"/>
            <a:ext cx="0" cy="506412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1" idx="2"/>
            <a:endCxn id="52" idx="0"/>
          </p:cNvCxnSpPr>
          <p:nvPr/>
        </p:nvCxnSpPr>
        <p:spPr bwMode="auto">
          <a:xfrm>
            <a:off x="23106693" y="6188075"/>
            <a:ext cx="0" cy="650875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3" idx="2"/>
            <a:endCxn id="54" idx="0"/>
          </p:cNvCxnSpPr>
          <p:nvPr/>
        </p:nvCxnSpPr>
        <p:spPr bwMode="auto">
          <a:xfrm>
            <a:off x="23106693" y="9836150"/>
            <a:ext cx="0" cy="5207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58"/>
          <p:cNvSpPr txBox="1">
            <a:spLocks noChangeArrowheads="1"/>
          </p:cNvSpPr>
          <p:nvPr/>
        </p:nvSpPr>
        <p:spPr bwMode="auto">
          <a:xfrm>
            <a:off x="26102306" y="8256588"/>
            <a:ext cx="1897062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Combitube</a:t>
            </a:r>
          </a:p>
        </p:txBody>
      </p:sp>
      <p:sp>
        <p:nvSpPr>
          <p:cNvPr id="60" name="Oval 59"/>
          <p:cNvSpPr/>
          <p:nvPr/>
        </p:nvSpPr>
        <p:spPr bwMode="auto">
          <a:xfrm>
            <a:off x="25841299" y="8419444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solidFill>
                <a:schemeClr val="bg1">
                  <a:lumMod val="75000"/>
                </a:schemeClr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79" name="TextBox 60"/>
          <p:cNvSpPr txBox="1">
            <a:spLocks noChangeArrowheads="1"/>
          </p:cNvSpPr>
          <p:nvPr/>
        </p:nvSpPr>
        <p:spPr bwMode="auto">
          <a:xfrm>
            <a:off x="26102306" y="8816975"/>
            <a:ext cx="32083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Rigid bronchoscope</a:t>
            </a:r>
          </a:p>
        </p:txBody>
      </p:sp>
      <p:sp>
        <p:nvSpPr>
          <p:cNvPr id="62" name="Oval 61"/>
          <p:cNvSpPr/>
          <p:nvPr/>
        </p:nvSpPr>
        <p:spPr bwMode="auto">
          <a:xfrm>
            <a:off x="25841299" y="8979105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solidFill>
                <a:schemeClr val="bg1">
                  <a:lumMod val="75000"/>
                </a:schemeClr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83" name="TextBox 62"/>
          <p:cNvSpPr txBox="1">
            <a:spLocks noChangeArrowheads="1"/>
          </p:cNvSpPr>
          <p:nvPr/>
        </p:nvSpPr>
        <p:spPr bwMode="auto">
          <a:xfrm>
            <a:off x="26102306" y="9377363"/>
            <a:ext cx="22717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Jet ventilation</a:t>
            </a:r>
          </a:p>
        </p:txBody>
      </p:sp>
      <p:sp>
        <p:nvSpPr>
          <p:cNvPr id="64" name="Oval 63"/>
          <p:cNvSpPr/>
          <p:nvPr/>
        </p:nvSpPr>
        <p:spPr bwMode="auto">
          <a:xfrm>
            <a:off x="25841299" y="9538767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000">
              <a:solidFill>
                <a:schemeClr val="bg1">
                  <a:lumMod val="75000"/>
                </a:schemeClr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Right Brace 64"/>
          <p:cNvSpPr/>
          <p:nvPr/>
        </p:nvSpPr>
        <p:spPr bwMode="auto">
          <a:xfrm flipH="1">
            <a:off x="25283156" y="8216900"/>
            <a:ext cx="350837" cy="1706563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6" name="Straight Connector 65"/>
          <p:cNvCxnSpPr/>
          <p:nvPr/>
        </p:nvCxnSpPr>
        <p:spPr bwMode="auto">
          <a:xfrm flipV="1">
            <a:off x="24805318" y="9070975"/>
            <a:ext cx="465138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9" name="TextBox 66"/>
          <p:cNvSpPr txBox="1">
            <a:spLocks noChangeArrowheads="1"/>
          </p:cNvSpPr>
          <p:nvPr/>
        </p:nvSpPr>
        <p:spPr bwMode="auto">
          <a:xfrm>
            <a:off x="26102306" y="10528300"/>
            <a:ext cx="2500312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Cricothyrotomy</a:t>
            </a:r>
          </a:p>
        </p:txBody>
      </p:sp>
      <p:sp>
        <p:nvSpPr>
          <p:cNvPr id="68" name="Oval 67"/>
          <p:cNvSpPr/>
          <p:nvPr/>
        </p:nvSpPr>
        <p:spPr bwMode="auto">
          <a:xfrm>
            <a:off x="25841299" y="10674903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93" name="TextBox 68"/>
          <p:cNvSpPr txBox="1">
            <a:spLocks noChangeArrowheads="1"/>
          </p:cNvSpPr>
          <p:nvPr/>
        </p:nvSpPr>
        <p:spPr bwMode="auto">
          <a:xfrm>
            <a:off x="26102306" y="11191875"/>
            <a:ext cx="2287587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Tracheostomy</a:t>
            </a:r>
          </a:p>
        </p:txBody>
      </p:sp>
      <p:sp>
        <p:nvSpPr>
          <p:cNvPr id="70" name="Oval 69"/>
          <p:cNvSpPr/>
          <p:nvPr/>
        </p:nvSpPr>
        <p:spPr bwMode="auto">
          <a:xfrm>
            <a:off x="25841299" y="11338837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Right Brace 70"/>
          <p:cNvSpPr/>
          <p:nvPr/>
        </p:nvSpPr>
        <p:spPr bwMode="auto">
          <a:xfrm flipH="1">
            <a:off x="25286331" y="10433050"/>
            <a:ext cx="347662" cy="1338263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2" name="Straight Connector 71"/>
          <p:cNvCxnSpPr/>
          <p:nvPr/>
        </p:nvCxnSpPr>
        <p:spPr bwMode="auto">
          <a:xfrm flipV="1">
            <a:off x="24805318" y="11099800"/>
            <a:ext cx="465138" cy="3175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5-Point Star 72"/>
          <p:cNvSpPr/>
          <p:nvPr/>
        </p:nvSpPr>
        <p:spPr bwMode="auto">
          <a:xfrm>
            <a:off x="22922543" y="6305550"/>
            <a:ext cx="365125" cy="366713"/>
          </a:xfrm>
          <a:prstGeom prst="star5">
            <a:avLst/>
          </a:prstGeom>
          <a:solidFill>
            <a:srgbClr val="FFFF00"/>
          </a:solidFill>
          <a:ln w="127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Right Brace 73"/>
          <p:cNvSpPr/>
          <p:nvPr/>
        </p:nvSpPr>
        <p:spPr bwMode="auto">
          <a:xfrm>
            <a:off x="24906918" y="5413375"/>
            <a:ext cx="388938" cy="2222500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06" name="TextBox 74"/>
          <p:cNvSpPr txBox="1">
            <a:spLocks noChangeArrowheads="1"/>
          </p:cNvSpPr>
          <p:nvPr/>
        </p:nvSpPr>
        <p:spPr bwMode="auto">
          <a:xfrm>
            <a:off x="25384756" y="6299200"/>
            <a:ext cx="1166812" cy="417513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06000"/>
              </a:lnSpc>
              <a:defRPr/>
            </a:pPr>
            <a:r>
              <a:rPr lang="en-US" sz="2000" dirty="0">
                <a:latin typeface="Century Gothic" pitchFamily="34" charset="0"/>
                <a:ea typeface="+mn-ea"/>
                <a:cs typeface="Tahoma" pitchFamily="34" charset="0"/>
              </a:rPr>
              <a:t>Success</a:t>
            </a:r>
          </a:p>
        </p:txBody>
      </p:sp>
      <p:sp>
        <p:nvSpPr>
          <p:cNvPr id="2102" name="TextBox 54"/>
          <p:cNvSpPr txBox="1">
            <a:spLocks noChangeArrowheads="1"/>
          </p:cNvSpPr>
          <p:nvPr/>
        </p:nvSpPr>
        <p:spPr bwMode="auto">
          <a:xfrm>
            <a:off x="27442156" y="5945188"/>
            <a:ext cx="5468937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solidFill>
                  <a:srgbClr val="000000"/>
                </a:solidFill>
                <a:latin typeface="Century Gothic" charset="0"/>
                <a:cs typeface="Tahoma" charset="0"/>
              </a:rPr>
              <a:t>Other options (LMA, local, regional)</a:t>
            </a:r>
          </a:p>
        </p:txBody>
      </p:sp>
      <p:sp>
        <p:nvSpPr>
          <p:cNvPr id="77" name="Oval 76"/>
          <p:cNvSpPr/>
          <p:nvPr/>
        </p:nvSpPr>
        <p:spPr bwMode="auto">
          <a:xfrm>
            <a:off x="27182584" y="6091681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77"/>
          <p:cNvSpPr txBox="1">
            <a:spLocks noChangeArrowheads="1"/>
          </p:cNvSpPr>
          <p:nvPr/>
        </p:nvSpPr>
        <p:spPr bwMode="auto">
          <a:xfrm>
            <a:off x="27442156" y="6543675"/>
            <a:ext cx="35861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Invasive airway access</a:t>
            </a:r>
          </a:p>
        </p:txBody>
      </p:sp>
      <p:sp>
        <p:nvSpPr>
          <p:cNvPr id="79" name="Oval 78"/>
          <p:cNvSpPr/>
          <p:nvPr/>
        </p:nvSpPr>
        <p:spPr bwMode="auto">
          <a:xfrm>
            <a:off x="27182584" y="6688775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10" name="TextBox 79"/>
          <p:cNvSpPr txBox="1">
            <a:spLocks noChangeArrowheads="1"/>
          </p:cNvSpPr>
          <p:nvPr/>
        </p:nvSpPr>
        <p:spPr bwMode="auto">
          <a:xfrm>
            <a:off x="27442156" y="7140575"/>
            <a:ext cx="2582862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Awaken patient</a:t>
            </a:r>
          </a:p>
        </p:txBody>
      </p:sp>
      <p:sp>
        <p:nvSpPr>
          <p:cNvPr id="81" name="Oval 80"/>
          <p:cNvSpPr/>
          <p:nvPr/>
        </p:nvSpPr>
        <p:spPr bwMode="auto">
          <a:xfrm>
            <a:off x="27182584" y="7285869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Right Brace 81"/>
          <p:cNvSpPr/>
          <p:nvPr/>
        </p:nvSpPr>
        <p:spPr bwMode="auto">
          <a:xfrm flipH="1">
            <a:off x="26584906" y="5408613"/>
            <a:ext cx="434975" cy="2173287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15" name="TextBox 82"/>
          <p:cNvSpPr txBox="1">
            <a:spLocks noChangeArrowheads="1"/>
          </p:cNvSpPr>
          <p:nvPr/>
        </p:nvSpPr>
        <p:spPr bwMode="auto">
          <a:xfrm>
            <a:off x="27442156" y="5348288"/>
            <a:ext cx="5146675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>
                <a:latin typeface="Century Gothic" charset="0"/>
                <a:cs typeface="Tahoma" charset="0"/>
              </a:rPr>
              <a:t>Alternative intubation techniques</a:t>
            </a:r>
          </a:p>
        </p:txBody>
      </p:sp>
      <p:sp>
        <p:nvSpPr>
          <p:cNvPr id="84" name="Oval 83"/>
          <p:cNvSpPr/>
          <p:nvPr/>
        </p:nvSpPr>
        <p:spPr bwMode="auto">
          <a:xfrm>
            <a:off x="27182584" y="5494587"/>
            <a:ext cx="188831" cy="191358"/>
          </a:xfrm>
          <a:prstGeom prst="ellipse">
            <a:avLst/>
          </a:prstGeom>
          <a:ln>
            <a:solidFill>
              <a:schemeClr val="accent5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85" name="Straight Arrow Connector 84"/>
          <p:cNvCxnSpPr/>
          <p:nvPr/>
        </p:nvCxnSpPr>
        <p:spPr bwMode="auto">
          <a:xfrm flipV="1">
            <a:off x="25988006" y="6873875"/>
            <a:ext cx="0" cy="116205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33835975" y="3384550"/>
            <a:ext cx="8820150" cy="9066213"/>
          </a:xfrm>
          <a:prstGeom prst="rect">
            <a:avLst/>
          </a:prstGeom>
          <a:gradFill rotWithShape="1">
            <a:gsLst>
              <a:gs pos="0">
                <a:srgbClr val="FF859E"/>
              </a:gs>
              <a:gs pos="35001">
                <a:srgbClr val="FFAABA"/>
              </a:gs>
              <a:gs pos="100000">
                <a:srgbClr val="FFDCE3"/>
              </a:gs>
            </a:gsLst>
            <a:lin ang="16200000" scaled="1"/>
          </a:gra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800" dirty="0">
              <a:solidFill>
                <a:schemeClr val="dk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21" name="TextBox 87"/>
          <p:cNvSpPr txBox="1">
            <a:spLocks noChangeArrowheads="1"/>
          </p:cNvSpPr>
          <p:nvPr/>
        </p:nvSpPr>
        <p:spPr bwMode="auto">
          <a:xfrm>
            <a:off x="34180463" y="6283325"/>
            <a:ext cx="82296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latin typeface="Century Gothic" charset="0"/>
                <a:cs typeface="Tahoma" charset="0"/>
              </a:rPr>
              <a:t>Avoid the nose if possible</a:t>
            </a:r>
            <a:r>
              <a:rPr lang="en-US" sz="2400">
                <a:latin typeface="Century Gothic" charset="0"/>
                <a:cs typeface="Tahoma" charset="0"/>
              </a:rPr>
              <a:t>:  Hyperemic tissue in pregnancy increases friability and the potential for severe nosebleeds further complicating the airway</a:t>
            </a:r>
          </a:p>
        </p:txBody>
      </p:sp>
      <p:sp>
        <p:nvSpPr>
          <p:cNvPr id="2122" name="TextBox 88"/>
          <p:cNvSpPr txBox="1">
            <a:spLocks noChangeArrowheads="1"/>
          </p:cNvSpPr>
          <p:nvPr/>
        </p:nvSpPr>
        <p:spPr bwMode="auto">
          <a:xfrm>
            <a:off x="34180463" y="7615238"/>
            <a:ext cx="82296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solidFill>
                  <a:srgbClr val="000000"/>
                </a:solidFill>
                <a:latin typeface="Century Gothic" charset="0"/>
                <a:cs typeface="Tahoma" charset="0"/>
              </a:rPr>
              <a:t>Regional usually has  already failed or is contraindicated</a:t>
            </a:r>
            <a:r>
              <a:rPr lang="en-US" sz="2400">
                <a:solidFill>
                  <a:srgbClr val="000000"/>
                </a:solidFill>
                <a:latin typeface="Century Gothic" charset="0"/>
                <a:cs typeface="Tahoma" charset="0"/>
              </a:rPr>
              <a:t>: Regional is typically first line for the parturient</a:t>
            </a:r>
          </a:p>
        </p:txBody>
      </p:sp>
      <p:sp>
        <p:nvSpPr>
          <p:cNvPr id="2123" name="TextBox 89"/>
          <p:cNvSpPr txBox="1">
            <a:spLocks noChangeArrowheads="1"/>
          </p:cNvSpPr>
          <p:nvPr/>
        </p:nvSpPr>
        <p:spPr bwMode="auto">
          <a:xfrm>
            <a:off x="34180463" y="9963150"/>
            <a:ext cx="8229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latin typeface="Century Gothic" charset="0"/>
                <a:cs typeface="Tahoma" charset="0"/>
              </a:rPr>
              <a:t>Awakening the mother may compromise fetal wellbeing (although mother</a:t>
            </a:r>
            <a:r>
              <a:rPr lang="ja-JP" altLang="en-US" sz="2400" b="1">
                <a:latin typeface="Century Gothic" charset="0"/>
                <a:cs typeface="Tahoma" charset="0"/>
              </a:rPr>
              <a:t>’</a:t>
            </a:r>
            <a:r>
              <a:rPr lang="en-US" sz="2400" b="1">
                <a:latin typeface="Century Gothic" charset="0"/>
                <a:cs typeface="Tahoma" charset="0"/>
              </a:rPr>
              <a:t>s life takes precedence)</a:t>
            </a:r>
          </a:p>
        </p:txBody>
      </p:sp>
      <p:sp>
        <p:nvSpPr>
          <p:cNvPr id="2124" name="TextBox 90"/>
          <p:cNvSpPr txBox="1">
            <a:spLocks noChangeArrowheads="1"/>
          </p:cNvSpPr>
          <p:nvPr/>
        </p:nvSpPr>
        <p:spPr bwMode="auto">
          <a:xfrm>
            <a:off x="34180463" y="4559300"/>
            <a:ext cx="8229600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latin typeface="Century Gothic" charset="0"/>
                <a:cs typeface="Tahoma" charset="0"/>
              </a:rPr>
              <a:t>       Call for help earlier</a:t>
            </a:r>
            <a:r>
              <a:rPr lang="en-US" sz="2400">
                <a:latin typeface="Century Gothic" charset="0"/>
                <a:cs typeface="Tahoma" charset="0"/>
              </a:rPr>
              <a:t>: Decreased functional residual capacity and increased oxygen consumption lead to faster desaturation.  Furthermore, location of the OB suite, if remote, may delay arrival of appropriate help.</a:t>
            </a:r>
            <a:endParaRPr lang="en-US" sz="2400" b="1">
              <a:latin typeface="Century Gothic" charset="0"/>
              <a:cs typeface="Tahoma" charset="0"/>
            </a:endParaRPr>
          </a:p>
        </p:txBody>
      </p:sp>
      <p:sp>
        <p:nvSpPr>
          <p:cNvPr id="96" name="Rectangle 19"/>
          <p:cNvSpPr>
            <a:spLocks noChangeArrowheads="1"/>
          </p:cNvSpPr>
          <p:nvPr/>
        </p:nvSpPr>
        <p:spPr bwMode="auto">
          <a:xfrm>
            <a:off x="21128668" y="2873375"/>
            <a:ext cx="12069763" cy="522288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 smtClean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Learning Objective 1 / Discussion</a:t>
            </a:r>
            <a:endParaRPr lang="en-US" sz="2400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Rectangle 12"/>
          <p:cNvSpPr>
            <a:spLocks noChangeArrowheads="1"/>
          </p:cNvSpPr>
          <p:nvPr/>
        </p:nvSpPr>
        <p:spPr bwMode="auto">
          <a:xfrm>
            <a:off x="846138" y="7602538"/>
            <a:ext cx="10058400" cy="522287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Learning Objectives</a:t>
            </a:r>
          </a:p>
        </p:txBody>
      </p:sp>
      <p:sp>
        <p:nvSpPr>
          <p:cNvPr id="2127" name="Text Box 26"/>
          <p:cNvSpPr txBox="1">
            <a:spLocks noChangeArrowheads="1"/>
          </p:cNvSpPr>
          <p:nvPr/>
        </p:nvSpPr>
        <p:spPr bwMode="auto">
          <a:xfrm>
            <a:off x="1050925" y="8397875"/>
            <a:ext cx="9739313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152" tIns="36576" rIns="73152" bIns="36576">
            <a:spAutoFit/>
          </a:bodyPr>
          <a:lstStyle>
            <a:lvl1pPr marL="514350" indent="-5143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AutoNum type="arabicPeriod"/>
            </a:pPr>
            <a:r>
              <a:rPr lang="en-US" sz="2600" dirty="0" smtClean="0">
                <a:latin typeface="Century Gothic" charset="0"/>
                <a:cs typeface="Tahoma" charset="0"/>
              </a:rPr>
              <a:t>XXX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sz="2600" dirty="0" smtClean="0">
                <a:latin typeface="Century Gothic" charset="0"/>
                <a:cs typeface="Tahoma" charset="0"/>
              </a:rPr>
              <a:t>XXX</a:t>
            </a:r>
          </a:p>
          <a:p>
            <a:pPr eaLnBrk="1" hangingPunct="1">
              <a:buFont typeface="Arial" charset="0"/>
              <a:buAutoNum type="arabicPeriod"/>
            </a:pPr>
            <a:r>
              <a:rPr lang="en-US" sz="2600" dirty="0" smtClean="0">
                <a:latin typeface="Century Gothic" charset="0"/>
                <a:cs typeface="Tahoma" charset="0"/>
              </a:rPr>
              <a:t>XXX</a:t>
            </a:r>
            <a:endParaRPr lang="en-US" sz="2600" dirty="0">
              <a:latin typeface="Century Gothic" charset="0"/>
              <a:cs typeface="Tahoma" charset="0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21408068" y="6838950"/>
            <a:ext cx="3397250" cy="957263"/>
          </a:xfrm>
          <a:prstGeom prst="roundRect">
            <a:avLst/>
          </a:prstGeom>
          <a:solidFill>
            <a:srgbClr val="7030A0">
              <a:alpha val="74902"/>
            </a:srgb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b="1" dirty="0">
                <a:latin typeface="Century Gothic" pitchFamily="34" charset="0"/>
                <a:ea typeface="Tahoma" pitchFamily="34" charset="0"/>
                <a:cs typeface="Tahoma" pitchFamily="34" charset="0"/>
              </a:rPr>
              <a:t>LMA</a:t>
            </a:r>
          </a:p>
        </p:txBody>
      </p:sp>
      <p:sp>
        <p:nvSpPr>
          <p:cNvPr id="106" name="TextBox 90"/>
          <p:cNvSpPr txBox="1">
            <a:spLocks noChangeArrowheads="1"/>
          </p:cNvSpPr>
          <p:nvPr/>
        </p:nvSpPr>
        <p:spPr bwMode="auto">
          <a:xfrm>
            <a:off x="23287668" y="6337300"/>
            <a:ext cx="1447800" cy="354013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06000"/>
              </a:lnSpc>
              <a:defRPr/>
            </a:pPr>
            <a:r>
              <a:rPr lang="en-US" sz="1600" dirty="0">
                <a:latin typeface="Century Gothic" pitchFamily="34" charset="0"/>
                <a:ea typeface="+mn-ea"/>
                <a:cs typeface="Tahoma" pitchFamily="34" charset="0"/>
              </a:rPr>
              <a:t>Call for help!</a:t>
            </a:r>
          </a:p>
        </p:txBody>
      </p:sp>
      <p:sp>
        <p:nvSpPr>
          <p:cNvPr id="107" name="Rectangle 19"/>
          <p:cNvSpPr>
            <a:spLocks noChangeArrowheads="1"/>
          </p:cNvSpPr>
          <p:nvPr/>
        </p:nvSpPr>
        <p:spPr bwMode="auto">
          <a:xfrm>
            <a:off x="33824863" y="2873375"/>
            <a:ext cx="8821737" cy="522288"/>
          </a:xfrm>
          <a:prstGeom prst="rect">
            <a:avLst/>
          </a:prstGeom>
          <a:gradFill rotWithShape="1">
            <a:gsLst>
              <a:gs pos="0">
                <a:srgbClr val="8DA6FF"/>
              </a:gs>
              <a:gs pos="35001">
                <a:srgbClr val="B0C1FF"/>
              </a:gs>
              <a:gs pos="100000">
                <a:srgbClr val="DFE6FF"/>
              </a:gs>
            </a:gsLst>
            <a:lin ang="16200000" scaled="1"/>
          </a:gra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400" dirty="0">
                <a:latin typeface="Century Gothic" pitchFamily="34" charset="0"/>
                <a:ea typeface="Tahoma" pitchFamily="34" charset="0"/>
                <a:cs typeface="Tahoma" pitchFamily="34" charset="0"/>
              </a:rPr>
              <a:t>Obstetric Caveats and </a:t>
            </a:r>
            <a:r>
              <a:rPr lang="en-US" sz="2400" dirty="0" smtClean="0">
                <a:latin typeface="Century Gothic" pitchFamily="34" charset="0"/>
                <a:ea typeface="Tahoma" pitchFamily="34" charset="0"/>
                <a:cs typeface="Tahoma" pitchFamily="34" charset="0"/>
              </a:rPr>
              <a:t>Considerations</a:t>
            </a:r>
            <a:endParaRPr lang="en-US" sz="2400" dirty="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8" name="5-Point Star 107"/>
          <p:cNvSpPr/>
          <p:nvPr/>
        </p:nvSpPr>
        <p:spPr bwMode="auto">
          <a:xfrm>
            <a:off x="34290000" y="4592638"/>
            <a:ext cx="365125" cy="365125"/>
          </a:xfrm>
          <a:prstGeom prst="star5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lnSpc>
                <a:spcPct val="106000"/>
              </a:lnSpc>
              <a:defRPr/>
            </a:pPr>
            <a:endParaRPr lang="en-US" sz="2400"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10" name="Straight Connector 109"/>
          <p:cNvCxnSpPr/>
          <p:nvPr/>
        </p:nvCxnSpPr>
        <p:spPr bwMode="auto">
          <a:xfrm flipH="1" flipV="1">
            <a:off x="32796793" y="5576888"/>
            <a:ext cx="631825" cy="81915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33" name="Rectangle 116"/>
          <p:cNvSpPr>
            <a:spLocks noChangeArrowheads="1"/>
          </p:cNvSpPr>
          <p:nvPr/>
        </p:nvSpPr>
        <p:spPr bwMode="auto">
          <a:xfrm>
            <a:off x="34180463" y="8947150"/>
            <a:ext cx="822960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06000"/>
              </a:lnSpc>
            </a:pPr>
            <a:r>
              <a:rPr lang="en-US" sz="2400" b="1">
                <a:solidFill>
                  <a:srgbClr val="000000"/>
                </a:solidFill>
                <a:latin typeface="Century Gothic" charset="0"/>
                <a:cs typeface="Tahoma" charset="0"/>
              </a:rPr>
              <a:t>Caution with full stomach</a:t>
            </a:r>
            <a:r>
              <a:rPr lang="en-US" sz="2400">
                <a:solidFill>
                  <a:srgbClr val="000000"/>
                </a:solidFill>
                <a:latin typeface="Century Gothic" charset="0"/>
                <a:cs typeface="Tahoma" charset="0"/>
              </a:rPr>
              <a:t>: Unsecure airways may risk aspiration, especially in non-elective cesareans</a:t>
            </a:r>
            <a:endParaRPr lang="en-US" sz="2400" b="1">
              <a:solidFill>
                <a:srgbClr val="000000"/>
              </a:solidFill>
              <a:latin typeface="Century Gothic" charset="0"/>
              <a:cs typeface="Tahoma" charset="0"/>
            </a:endParaRPr>
          </a:p>
        </p:txBody>
      </p:sp>
      <p:sp>
        <p:nvSpPr>
          <p:cNvPr id="2134" name="TextBox 90"/>
          <p:cNvSpPr txBox="1">
            <a:spLocks noChangeArrowheads="1"/>
          </p:cNvSpPr>
          <p:nvPr/>
        </p:nvSpPr>
        <p:spPr bwMode="auto">
          <a:xfrm>
            <a:off x="34180463" y="3617913"/>
            <a:ext cx="8229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latin typeface="Century Gothic" charset="0"/>
                <a:cs typeface="Tahoma" charset="0"/>
              </a:rPr>
              <a:t>There is a higher incidence of difficult airway in the parturient.</a:t>
            </a:r>
          </a:p>
        </p:txBody>
      </p:sp>
      <p:sp>
        <p:nvSpPr>
          <p:cNvPr id="2135" name="TextBox 89"/>
          <p:cNvSpPr txBox="1">
            <a:spLocks noChangeArrowheads="1"/>
          </p:cNvSpPr>
          <p:nvPr/>
        </p:nvSpPr>
        <p:spPr bwMode="auto">
          <a:xfrm>
            <a:off x="34180463" y="10968038"/>
            <a:ext cx="82296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6000"/>
              </a:lnSpc>
            </a:pPr>
            <a:r>
              <a:rPr lang="en-US" sz="2400" b="1">
                <a:latin typeface="Century Gothic" charset="0"/>
                <a:cs typeface="Tahoma" charset="0"/>
              </a:rPr>
              <a:t>At what point should delivery proceed emergently?</a:t>
            </a:r>
            <a:r>
              <a:rPr lang="en-US" sz="2400">
                <a:latin typeface="Century Gothic" charset="0"/>
                <a:cs typeface="Tahoma" charset="0"/>
              </a:rPr>
              <a:t> There is no clear answer, but with ACLS initiated, the latest should be four minutes into chest compressions.</a:t>
            </a:r>
            <a:endParaRPr lang="en-US" sz="2400" b="1">
              <a:latin typeface="Century Gothic" charset="0"/>
              <a:cs typeface="Tahoma" charset="0"/>
            </a:endParaRPr>
          </a:p>
        </p:txBody>
      </p:sp>
      <p:cxnSp>
        <p:nvCxnSpPr>
          <p:cNvPr id="124" name="Straight Connector 123"/>
          <p:cNvCxnSpPr/>
          <p:nvPr/>
        </p:nvCxnSpPr>
        <p:spPr bwMode="auto">
          <a:xfrm flipH="1" flipV="1">
            <a:off x="32387218" y="6459538"/>
            <a:ext cx="1071563" cy="1260475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9" name="Freeform 128"/>
          <p:cNvSpPr/>
          <p:nvPr/>
        </p:nvSpPr>
        <p:spPr bwMode="auto">
          <a:xfrm>
            <a:off x="30401256" y="6427788"/>
            <a:ext cx="2995612" cy="2727325"/>
          </a:xfrm>
          <a:custGeom>
            <a:avLst/>
            <a:gdLst>
              <a:gd name="connsiteX0" fmla="*/ 0 w 2995449"/>
              <a:gd name="connsiteY0" fmla="*/ 0 h 2727435"/>
              <a:gd name="connsiteX1" fmla="*/ 1450428 w 2995449"/>
              <a:gd name="connsiteY1" fmla="*/ 630621 h 2727435"/>
              <a:gd name="connsiteX2" fmla="*/ 2585545 w 2995449"/>
              <a:gd name="connsiteY2" fmla="*/ 2396359 h 2727435"/>
              <a:gd name="connsiteX3" fmla="*/ 2995449 w 2995449"/>
              <a:gd name="connsiteY3" fmla="*/ 2617076 h 272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5449" h="2727435">
                <a:moveTo>
                  <a:pt x="0" y="0"/>
                </a:moveTo>
                <a:cubicBezTo>
                  <a:pt x="509752" y="115614"/>
                  <a:pt x="1019504" y="231228"/>
                  <a:pt x="1450428" y="630621"/>
                </a:cubicBezTo>
                <a:cubicBezTo>
                  <a:pt x="1881352" y="1030014"/>
                  <a:pt x="2328042" y="2065283"/>
                  <a:pt x="2585545" y="2396359"/>
                </a:cubicBezTo>
                <a:cubicBezTo>
                  <a:pt x="2843049" y="2727435"/>
                  <a:pt x="2919249" y="2672255"/>
                  <a:pt x="2995449" y="2617076"/>
                </a:cubicBezTo>
              </a:path>
            </a:pathLst>
          </a:custGeom>
          <a:ln>
            <a:prstDash val="dash"/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defTabSz="3762375">
              <a:defRPr/>
            </a:pPr>
            <a:endParaRPr lang="en-US">
              <a:latin typeface="Century Gothic" pitchFamily="34" charset="0"/>
            </a:endParaRPr>
          </a:p>
        </p:txBody>
      </p:sp>
      <p:sp>
        <p:nvSpPr>
          <p:cNvPr id="130" name="Freeform 129"/>
          <p:cNvSpPr/>
          <p:nvPr/>
        </p:nvSpPr>
        <p:spPr bwMode="auto">
          <a:xfrm>
            <a:off x="30180593" y="7405688"/>
            <a:ext cx="3216275" cy="2805112"/>
          </a:xfrm>
          <a:custGeom>
            <a:avLst/>
            <a:gdLst>
              <a:gd name="connsiteX0" fmla="*/ 0 w 3310758"/>
              <a:gd name="connsiteY0" fmla="*/ 0 h 3573518"/>
              <a:gd name="connsiteX1" fmla="*/ 1103586 w 3310758"/>
              <a:gd name="connsiteY1" fmla="*/ 567559 h 3573518"/>
              <a:gd name="connsiteX2" fmla="*/ 2490952 w 3310758"/>
              <a:gd name="connsiteY2" fmla="*/ 3058510 h 3573518"/>
              <a:gd name="connsiteX3" fmla="*/ 3184634 w 3310758"/>
              <a:gd name="connsiteY3" fmla="*/ 3499945 h 3573518"/>
              <a:gd name="connsiteX4" fmla="*/ 3247697 w 3310758"/>
              <a:gd name="connsiteY4" fmla="*/ 3499945 h 357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758" h="3573518">
                <a:moveTo>
                  <a:pt x="0" y="0"/>
                </a:moveTo>
                <a:cubicBezTo>
                  <a:pt x="344213" y="28903"/>
                  <a:pt x="688427" y="57807"/>
                  <a:pt x="1103586" y="567559"/>
                </a:cubicBezTo>
                <a:cubicBezTo>
                  <a:pt x="1518745" y="1077311"/>
                  <a:pt x="2144111" y="2569779"/>
                  <a:pt x="2490952" y="3058510"/>
                </a:cubicBezTo>
                <a:cubicBezTo>
                  <a:pt x="2837793" y="3547241"/>
                  <a:pt x="3058510" y="3426373"/>
                  <a:pt x="3184634" y="3499945"/>
                </a:cubicBezTo>
                <a:cubicBezTo>
                  <a:pt x="3310758" y="3573518"/>
                  <a:pt x="3279227" y="3536731"/>
                  <a:pt x="3247697" y="3499945"/>
                </a:cubicBezTo>
              </a:path>
            </a:pathLst>
          </a:custGeom>
          <a:ln>
            <a:prstDash val="dash"/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defTabSz="3762375">
              <a:defRPr/>
            </a:pPr>
            <a:endParaRPr lang="en-US">
              <a:latin typeface="Century Gothic" pitchFamily="34" charset="0"/>
            </a:endParaRPr>
          </a:p>
        </p:txBody>
      </p:sp>
      <p:sp>
        <p:nvSpPr>
          <p:cNvPr id="131" name="TextBox 90"/>
          <p:cNvSpPr txBox="1">
            <a:spLocks noChangeArrowheads="1"/>
          </p:cNvSpPr>
          <p:nvPr/>
        </p:nvSpPr>
        <p:spPr bwMode="auto">
          <a:xfrm>
            <a:off x="11978050" y="3746500"/>
            <a:ext cx="936625" cy="484188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6000"/>
              </a:lnSpc>
              <a:defRPr/>
            </a:pPr>
            <a:r>
              <a:rPr lang="en-US" sz="2400" dirty="0">
                <a:latin typeface="Century Gothic" pitchFamily="34" charset="0"/>
                <a:ea typeface="+mn-ea"/>
                <a:cs typeface="Tahoma" pitchFamily="34" charset="0"/>
              </a:rPr>
              <a:t>Time</a:t>
            </a:r>
          </a:p>
        </p:txBody>
      </p:sp>
      <p:sp>
        <p:nvSpPr>
          <p:cNvPr id="132" name="TextBox 90"/>
          <p:cNvSpPr txBox="1">
            <a:spLocks noChangeArrowheads="1"/>
          </p:cNvSpPr>
          <p:nvPr/>
        </p:nvSpPr>
        <p:spPr bwMode="auto">
          <a:xfrm>
            <a:off x="14595837" y="3746500"/>
            <a:ext cx="2493963" cy="454025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6000"/>
              </a:lnSpc>
              <a:defRPr/>
            </a:pPr>
            <a:r>
              <a:rPr lang="en-US" sz="2400" dirty="0">
                <a:latin typeface="Century Gothic" pitchFamily="34" charset="0"/>
                <a:ea typeface="+mn-ea"/>
                <a:cs typeface="Tahoma" pitchFamily="34" charset="0"/>
              </a:rPr>
              <a:t>Clinical Events</a:t>
            </a:r>
          </a:p>
        </p:txBody>
      </p:sp>
      <p:sp>
        <p:nvSpPr>
          <p:cNvPr id="133" name="TextBox 90"/>
          <p:cNvSpPr txBox="1">
            <a:spLocks noChangeArrowheads="1"/>
          </p:cNvSpPr>
          <p:nvPr/>
        </p:nvSpPr>
        <p:spPr bwMode="auto">
          <a:xfrm>
            <a:off x="18834462" y="3746500"/>
            <a:ext cx="1065213" cy="454025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106000"/>
              </a:lnSpc>
              <a:defRPr/>
            </a:pPr>
            <a:r>
              <a:rPr lang="en-US" sz="2400" dirty="0">
                <a:latin typeface="Century Gothic" pitchFamily="34" charset="0"/>
                <a:ea typeface="+mn-ea"/>
                <a:cs typeface="Tahoma" pitchFamily="34" charset="0"/>
              </a:rPr>
              <a:t>SpO2</a:t>
            </a:r>
          </a:p>
        </p:txBody>
      </p:sp>
      <p:grpSp>
        <p:nvGrpSpPr>
          <p:cNvPr id="2142" name="Group 136"/>
          <p:cNvGrpSpPr>
            <a:grpSpLocks/>
          </p:cNvGrpSpPr>
          <p:nvPr/>
        </p:nvGrpSpPr>
        <p:grpSpPr bwMode="auto">
          <a:xfrm>
            <a:off x="11978050" y="4568825"/>
            <a:ext cx="7708900" cy="746125"/>
            <a:chOff x="12314440" y="4569422"/>
            <a:chExt cx="8819527" cy="744819"/>
          </a:xfrm>
        </p:grpSpPr>
        <p:sp>
          <p:nvSpPr>
            <p:cNvPr id="2198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0:00</a:t>
              </a:r>
            </a:p>
          </p:txBody>
        </p:sp>
        <p:sp>
          <p:nvSpPr>
            <p:cNvPr id="2199" name="TextBox 90"/>
            <p:cNvSpPr txBox="1">
              <a:spLocks noChangeArrowheads="1"/>
            </p:cNvSpPr>
            <p:nvPr/>
          </p:nvSpPr>
          <p:spPr bwMode="auto">
            <a:xfrm>
              <a:off x="14930657" y="4569422"/>
              <a:ext cx="3466878" cy="744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Propofol 200mg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Succinylcholine 100mg</a:t>
              </a:r>
            </a:p>
          </p:txBody>
        </p:sp>
        <p:sp>
          <p:nvSpPr>
            <p:cNvPr id="2200" name="TextBox 90"/>
            <p:cNvSpPr txBox="1">
              <a:spLocks noChangeArrowheads="1"/>
            </p:cNvSpPr>
            <p:nvPr/>
          </p:nvSpPr>
          <p:spPr bwMode="auto">
            <a:xfrm>
              <a:off x="20205528" y="4569422"/>
              <a:ext cx="928439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100%</a:t>
              </a:r>
            </a:p>
          </p:txBody>
        </p:sp>
      </p:grpSp>
      <p:grpSp>
        <p:nvGrpSpPr>
          <p:cNvPr id="2143" name="Group 137"/>
          <p:cNvGrpSpPr>
            <a:grpSpLocks/>
          </p:cNvGrpSpPr>
          <p:nvPr/>
        </p:nvGrpSpPr>
        <p:grpSpPr bwMode="auto">
          <a:xfrm>
            <a:off x="11978050" y="5694363"/>
            <a:ext cx="7708900" cy="419100"/>
            <a:chOff x="12314440" y="4569422"/>
            <a:chExt cx="8819527" cy="418576"/>
          </a:xfrm>
        </p:grpSpPr>
        <p:sp>
          <p:nvSpPr>
            <p:cNvPr id="2195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0:40</a:t>
              </a:r>
            </a:p>
          </p:txBody>
        </p:sp>
        <p:sp>
          <p:nvSpPr>
            <p:cNvPr id="2196" name="TextBox 90"/>
            <p:cNvSpPr txBox="1">
              <a:spLocks noChangeArrowheads="1"/>
            </p:cNvSpPr>
            <p:nvPr/>
          </p:nvSpPr>
          <p:spPr bwMode="auto">
            <a:xfrm>
              <a:off x="14814193" y="4569422"/>
              <a:ext cx="3699812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Difficulty opening mouth</a:t>
              </a:r>
            </a:p>
          </p:txBody>
        </p:sp>
        <p:sp>
          <p:nvSpPr>
            <p:cNvPr id="2197" name="TextBox 90"/>
            <p:cNvSpPr txBox="1">
              <a:spLocks noChangeArrowheads="1"/>
            </p:cNvSpPr>
            <p:nvPr/>
          </p:nvSpPr>
          <p:spPr bwMode="auto">
            <a:xfrm>
              <a:off x="20205528" y="4569422"/>
              <a:ext cx="928439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100%</a:t>
              </a:r>
            </a:p>
          </p:txBody>
        </p:sp>
      </p:grpSp>
      <p:grpSp>
        <p:nvGrpSpPr>
          <p:cNvPr id="2144" name="Group 141"/>
          <p:cNvGrpSpPr>
            <a:grpSpLocks/>
          </p:cNvGrpSpPr>
          <p:nvPr/>
        </p:nvGrpSpPr>
        <p:grpSpPr bwMode="auto">
          <a:xfrm>
            <a:off x="11978050" y="6492875"/>
            <a:ext cx="7708900" cy="419100"/>
            <a:chOff x="12314440" y="4569422"/>
            <a:chExt cx="8819527" cy="418576"/>
          </a:xfrm>
        </p:grpSpPr>
        <p:sp>
          <p:nvSpPr>
            <p:cNvPr id="2192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1:30</a:t>
              </a:r>
            </a:p>
          </p:txBody>
        </p:sp>
        <p:sp>
          <p:nvSpPr>
            <p:cNvPr id="2193" name="TextBox 90"/>
            <p:cNvSpPr txBox="1">
              <a:spLocks noChangeArrowheads="1"/>
            </p:cNvSpPr>
            <p:nvPr/>
          </p:nvSpPr>
          <p:spPr bwMode="auto">
            <a:xfrm>
              <a:off x="14334571" y="4569422"/>
              <a:ext cx="4659064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Mouth opening still inadequate</a:t>
              </a:r>
            </a:p>
          </p:txBody>
        </p:sp>
        <p:sp>
          <p:nvSpPr>
            <p:cNvPr id="2194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98%</a:t>
              </a:r>
            </a:p>
          </p:txBody>
        </p:sp>
      </p:grpSp>
      <p:grpSp>
        <p:nvGrpSpPr>
          <p:cNvPr id="2145" name="Group 145"/>
          <p:cNvGrpSpPr>
            <a:grpSpLocks/>
          </p:cNvGrpSpPr>
          <p:nvPr/>
        </p:nvGrpSpPr>
        <p:grpSpPr bwMode="auto">
          <a:xfrm>
            <a:off x="11978050" y="7292975"/>
            <a:ext cx="7708900" cy="417513"/>
            <a:chOff x="12314440" y="4569422"/>
            <a:chExt cx="8819527" cy="418576"/>
          </a:xfrm>
        </p:grpSpPr>
        <p:sp>
          <p:nvSpPr>
            <p:cNvPr id="2189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1:45</a:t>
              </a:r>
            </a:p>
          </p:txBody>
        </p:sp>
        <p:sp>
          <p:nvSpPr>
            <p:cNvPr id="2190" name="TextBox 90"/>
            <p:cNvSpPr txBox="1">
              <a:spLocks noChangeArrowheads="1"/>
            </p:cNvSpPr>
            <p:nvPr/>
          </p:nvSpPr>
          <p:spPr bwMode="auto">
            <a:xfrm>
              <a:off x="14154831" y="4569422"/>
              <a:ext cx="5018553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Mask attempted and inadequate</a:t>
              </a:r>
            </a:p>
          </p:txBody>
        </p:sp>
        <p:sp>
          <p:nvSpPr>
            <p:cNvPr id="2191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96%</a:t>
              </a:r>
            </a:p>
          </p:txBody>
        </p:sp>
      </p:grpSp>
      <p:grpSp>
        <p:nvGrpSpPr>
          <p:cNvPr id="2146" name="Group 156"/>
          <p:cNvGrpSpPr>
            <a:grpSpLocks/>
          </p:cNvGrpSpPr>
          <p:nvPr/>
        </p:nvGrpSpPr>
        <p:grpSpPr bwMode="auto">
          <a:xfrm>
            <a:off x="11978050" y="8091488"/>
            <a:ext cx="7708900" cy="1071562"/>
            <a:chOff x="12314440" y="4569422"/>
            <a:chExt cx="8819527" cy="1071062"/>
          </a:xfrm>
        </p:grpSpPr>
        <p:sp>
          <p:nvSpPr>
            <p:cNvPr id="2186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2:00</a:t>
              </a:r>
            </a:p>
          </p:txBody>
        </p:sp>
        <p:sp>
          <p:nvSpPr>
            <p:cNvPr id="2187" name="TextBox 90"/>
            <p:cNvSpPr txBox="1">
              <a:spLocks noChangeArrowheads="1"/>
            </p:cNvSpPr>
            <p:nvPr/>
          </p:nvSpPr>
          <p:spPr bwMode="auto">
            <a:xfrm>
              <a:off x="14032872" y="4569422"/>
              <a:ext cx="5262492" cy="1071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Mask inadequate with optimization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maneuvers; Cannot open mouth to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fit oral airway or LMA</a:t>
              </a:r>
            </a:p>
          </p:txBody>
        </p:sp>
        <p:sp>
          <p:nvSpPr>
            <p:cNvPr id="2188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90%</a:t>
              </a:r>
            </a:p>
          </p:txBody>
        </p:sp>
      </p:grpSp>
      <p:grpSp>
        <p:nvGrpSpPr>
          <p:cNvPr id="2147" name="Group 161"/>
          <p:cNvGrpSpPr>
            <a:grpSpLocks/>
          </p:cNvGrpSpPr>
          <p:nvPr/>
        </p:nvGrpSpPr>
        <p:grpSpPr bwMode="auto">
          <a:xfrm>
            <a:off x="11978050" y="11980863"/>
            <a:ext cx="7708900" cy="744537"/>
            <a:chOff x="12314440" y="4569422"/>
            <a:chExt cx="8819527" cy="744819"/>
          </a:xfrm>
        </p:grpSpPr>
        <p:sp>
          <p:nvSpPr>
            <p:cNvPr id="2183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2:05</a:t>
              </a:r>
            </a:p>
          </p:txBody>
        </p:sp>
        <p:sp>
          <p:nvSpPr>
            <p:cNvPr id="2184" name="TextBox 90"/>
            <p:cNvSpPr txBox="1">
              <a:spLocks noChangeArrowheads="1"/>
            </p:cNvSpPr>
            <p:nvPr/>
          </p:nvSpPr>
          <p:spPr bwMode="auto">
            <a:xfrm>
              <a:off x="13888901" y="4569422"/>
              <a:ext cx="5550451" cy="744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Called for emergency surgical airway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Second provider attempts intubation</a:t>
              </a:r>
            </a:p>
          </p:txBody>
        </p:sp>
        <p:sp>
          <p:nvSpPr>
            <p:cNvPr id="2185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84%</a:t>
              </a:r>
            </a:p>
          </p:txBody>
        </p:sp>
      </p:grpSp>
      <p:grpSp>
        <p:nvGrpSpPr>
          <p:cNvPr id="2148" name="Group 165"/>
          <p:cNvGrpSpPr>
            <a:grpSpLocks/>
          </p:cNvGrpSpPr>
          <p:nvPr/>
        </p:nvGrpSpPr>
        <p:grpSpPr bwMode="auto">
          <a:xfrm>
            <a:off x="11978050" y="13106400"/>
            <a:ext cx="7708900" cy="417513"/>
            <a:chOff x="12314440" y="4569422"/>
            <a:chExt cx="8819527" cy="418576"/>
          </a:xfrm>
        </p:grpSpPr>
        <p:sp>
          <p:nvSpPr>
            <p:cNvPr id="2180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2:45</a:t>
              </a:r>
            </a:p>
          </p:txBody>
        </p:sp>
        <p:sp>
          <p:nvSpPr>
            <p:cNvPr id="2181" name="TextBox 90"/>
            <p:cNvSpPr txBox="1">
              <a:spLocks noChangeArrowheads="1"/>
            </p:cNvSpPr>
            <p:nvPr/>
          </p:nvSpPr>
          <p:spPr bwMode="auto">
            <a:xfrm>
              <a:off x="14054894" y="4569422"/>
              <a:ext cx="5218474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Airway secured with oral intubation</a:t>
              </a:r>
            </a:p>
          </p:txBody>
        </p:sp>
        <p:sp>
          <p:nvSpPr>
            <p:cNvPr id="2182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70%</a:t>
              </a:r>
            </a:p>
          </p:txBody>
        </p:sp>
      </p:grpSp>
      <p:grpSp>
        <p:nvGrpSpPr>
          <p:cNvPr id="2149" name="Group 169"/>
          <p:cNvGrpSpPr>
            <a:grpSpLocks/>
          </p:cNvGrpSpPr>
          <p:nvPr/>
        </p:nvGrpSpPr>
        <p:grpSpPr bwMode="auto">
          <a:xfrm>
            <a:off x="11978050" y="13904913"/>
            <a:ext cx="7708900" cy="419100"/>
            <a:chOff x="12314440" y="4569422"/>
            <a:chExt cx="8819527" cy="418576"/>
          </a:xfrm>
        </p:grpSpPr>
        <p:sp>
          <p:nvSpPr>
            <p:cNvPr id="2177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3:00</a:t>
              </a:r>
            </a:p>
          </p:txBody>
        </p:sp>
        <p:sp>
          <p:nvSpPr>
            <p:cNvPr id="2178" name="TextBox 90"/>
            <p:cNvSpPr txBox="1">
              <a:spLocks noChangeArrowheads="1"/>
            </p:cNvSpPr>
            <p:nvPr/>
          </p:nvSpPr>
          <p:spPr bwMode="auto">
            <a:xfrm>
              <a:off x="13963198" y="4569422"/>
              <a:ext cx="540188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Position confirmed with capnograph</a:t>
              </a:r>
            </a:p>
          </p:txBody>
        </p:sp>
        <p:sp>
          <p:nvSpPr>
            <p:cNvPr id="2179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65%</a:t>
              </a:r>
            </a:p>
          </p:txBody>
        </p:sp>
      </p:grpSp>
      <p:grpSp>
        <p:nvGrpSpPr>
          <p:cNvPr id="2150" name="Group 173"/>
          <p:cNvGrpSpPr>
            <a:grpSpLocks/>
          </p:cNvGrpSpPr>
          <p:nvPr/>
        </p:nvGrpSpPr>
        <p:grpSpPr bwMode="auto">
          <a:xfrm>
            <a:off x="11978050" y="14703425"/>
            <a:ext cx="7708900" cy="1071563"/>
            <a:chOff x="12314440" y="4569422"/>
            <a:chExt cx="8819527" cy="1071062"/>
          </a:xfrm>
        </p:grpSpPr>
        <p:sp>
          <p:nvSpPr>
            <p:cNvPr id="2174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3:05</a:t>
              </a:r>
            </a:p>
          </p:txBody>
        </p:sp>
        <p:sp>
          <p:nvSpPr>
            <p:cNvPr id="2175" name="TextBox 90"/>
            <p:cNvSpPr txBox="1">
              <a:spLocks noChangeArrowheads="1"/>
            </p:cNvSpPr>
            <p:nvPr/>
          </p:nvSpPr>
          <p:spPr bwMode="auto">
            <a:xfrm>
              <a:off x="13787120" y="4569422"/>
              <a:ext cx="5754041" cy="1071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Cancelled surgical airway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Asked obstetric colleagues to proceed</a:t>
              </a:r>
            </a:p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with delivery</a:t>
              </a:r>
            </a:p>
          </p:txBody>
        </p:sp>
        <p:sp>
          <p:nvSpPr>
            <p:cNvPr id="2176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85%</a:t>
              </a:r>
            </a:p>
          </p:txBody>
        </p:sp>
      </p:grpSp>
      <p:grpSp>
        <p:nvGrpSpPr>
          <p:cNvPr id="2151" name="Group 177"/>
          <p:cNvGrpSpPr>
            <a:grpSpLocks/>
          </p:cNvGrpSpPr>
          <p:nvPr/>
        </p:nvGrpSpPr>
        <p:grpSpPr bwMode="auto">
          <a:xfrm>
            <a:off x="11978050" y="16155988"/>
            <a:ext cx="7708900" cy="417512"/>
            <a:chOff x="12314440" y="4569422"/>
            <a:chExt cx="8819527" cy="418576"/>
          </a:xfrm>
        </p:grpSpPr>
        <p:sp>
          <p:nvSpPr>
            <p:cNvPr id="2171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3:30</a:t>
              </a:r>
            </a:p>
          </p:txBody>
        </p:sp>
        <p:sp>
          <p:nvSpPr>
            <p:cNvPr id="2172" name="TextBox 90"/>
            <p:cNvSpPr txBox="1">
              <a:spLocks noChangeArrowheads="1"/>
            </p:cNvSpPr>
            <p:nvPr/>
          </p:nvSpPr>
          <p:spPr bwMode="auto">
            <a:xfrm>
              <a:off x="14739950" y="4569422"/>
              <a:ext cx="3848376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Dentition checked, intact</a:t>
              </a:r>
            </a:p>
          </p:txBody>
        </p:sp>
        <p:sp>
          <p:nvSpPr>
            <p:cNvPr id="2173" name="TextBox 90"/>
            <p:cNvSpPr txBox="1">
              <a:spLocks noChangeArrowheads="1"/>
            </p:cNvSpPr>
            <p:nvPr/>
          </p:nvSpPr>
          <p:spPr bwMode="auto">
            <a:xfrm>
              <a:off x="20368767" y="4569422"/>
              <a:ext cx="765200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98%</a:t>
              </a:r>
            </a:p>
          </p:txBody>
        </p:sp>
      </p:grpSp>
      <p:grpSp>
        <p:nvGrpSpPr>
          <p:cNvPr id="2152" name="Group 181"/>
          <p:cNvGrpSpPr>
            <a:grpSpLocks/>
          </p:cNvGrpSpPr>
          <p:nvPr/>
        </p:nvGrpSpPr>
        <p:grpSpPr bwMode="auto">
          <a:xfrm>
            <a:off x="11978050" y="16954500"/>
            <a:ext cx="7708900" cy="417513"/>
            <a:chOff x="12314440" y="4569422"/>
            <a:chExt cx="8819527" cy="418576"/>
          </a:xfrm>
        </p:grpSpPr>
        <p:sp>
          <p:nvSpPr>
            <p:cNvPr id="2168" name="TextBox 90"/>
            <p:cNvSpPr txBox="1">
              <a:spLocks noChangeArrowheads="1"/>
            </p:cNvSpPr>
            <p:nvPr/>
          </p:nvSpPr>
          <p:spPr bwMode="auto">
            <a:xfrm>
              <a:off x="12314440" y="4569422"/>
              <a:ext cx="781707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7:00</a:t>
              </a:r>
            </a:p>
          </p:txBody>
        </p:sp>
        <p:sp>
          <p:nvSpPr>
            <p:cNvPr id="2169" name="TextBox 90"/>
            <p:cNvSpPr txBox="1">
              <a:spLocks noChangeArrowheads="1"/>
            </p:cNvSpPr>
            <p:nvPr/>
          </p:nvSpPr>
          <p:spPr bwMode="auto">
            <a:xfrm>
              <a:off x="14511610" y="4569422"/>
              <a:ext cx="4305076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Infant delivered; APGARs 8/9</a:t>
              </a:r>
            </a:p>
          </p:txBody>
        </p:sp>
        <p:sp>
          <p:nvSpPr>
            <p:cNvPr id="2170" name="TextBox 90"/>
            <p:cNvSpPr txBox="1">
              <a:spLocks noChangeArrowheads="1"/>
            </p:cNvSpPr>
            <p:nvPr/>
          </p:nvSpPr>
          <p:spPr bwMode="auto">
            <a:xfrm>
              <a:off x="20205528" y="4569422"/>
              <a:ext cx="928439" cy="418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7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r">
                <a:lnSpc>
                  <a:spcPct val="106000"/>
                </a:lnSpc>
              </a:pPr>
              <a:r>
                <a:rPr lang="en-US" sz="2000">
                  <a:latin typeface="Century Gothic" charset="0"/>
                  <a:cs typeface="Tahoma" charset="0"/>
                </a:rPr>
                <a:t>100%</a:t>
              </a:r>
            </a:p>
          </p:txBody>
        </p:sp>
      </p:grpSp>
      <p:cxnSp>
        <p:nvCxnSpPr>
          <p:cNvPr id="2153" name="Straight Connector 191"/>
          <p:cNvCxnSpPr>
            <a:cxnSpLocks noChangeShapeType="1"/>
          </p:cNvCxnSpPr>
          <p:nvPr/>
        </p:nvCxnSpPr>
        <p:spPr bwMode="auto">
          <a:xfrm>
            <a:off x="12938487" y="4383088"/>
            <a:ext cx="0" cy="132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" name="Straight Connector 192"/>
          <p:cNvCxnSpPr>
            <a:cxnSpLocks noChangeShapeType="1"/>
          </p:cNvCxnSpPr>
          <p:nvPr/>
        </p:nvCxnSpPr>
        <p:spPr bwMode="auto">
          <a:xfrm>
            <a:off x="18802712" y="4383088"/>
            <a:ext cx="0" cy="132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1" name="Rounded Rectangle 160"/>
          <p:cNvSpPr>
            <a:spLocks noChangeArrowheads="1"/>
          </p:cNvSpPr>
          <p:nvPr/>
        </p:nvSpPr>
        <p:spPr bwMode="auto">
          <a:xfrm>
            <a:off x="12030437" y="9634538"/>
            <a:ext cx="7904163" cy="1747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DA6FF"/>
              </a:gs>
              <a:gs pos="35001">
                <a:srgbClr val="B0C1FF"/>
              </a:gs>
              <a:gs pos="100000">
                <a:srgbClr val="DFE6FF"/>
              </a:gs>
            </a:gsLst>
            <a:lin ang="16200000" scaled="1"/>
          </a:gradFill>
          <a:ln w="57150">
            <a:solidFill>
              <a:srgbClr val="FF000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hangingPunct="0">
              <a:lnSpc>
                <a:spcPct val="106000"/>
              </a:lnSpc>
            </a:pPr>
            <a:r>
              <a:rPr 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  <a:t>Why can</a:t>
            </a:r>
            <a:r>
              <a:rPr lang="ja-JP" alt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  <a:t>’</a:t>
            </a:r>
            <a:r>
              <a:rPr 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  <a:t>t we open her mouth?</a:t>
            </a:r>
          </a:p>
          <a:p>
            <a:pPr algn="ctr" eaLnBrk="0" hangingPunct="0">
              <a:lnSpc>
                <a:spcPct val="106000"/>
              </a:lnSpc>
            </a:pPr>
            <a:r>
              <a:rPr 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</a:br>
            <a:r>
              <a:rPr lang="en-US" sz="2000" b="1">
                <a:solidFill>
                  <a:srgbClr val="000000"/>
                </a:solidFill>
                <a:latin typeface="Century Gothic" charset="0"/>
                <a:cs typeface="Tahoma" charset="0"/>
              </a:rPr>
              <a:t>What difficult airway algorithm do we follow?</a:t>
            </a:r>
          </a:p>
        </p:txBody>
      </p:sp>
      <p:cxnSp>
        <p:nvCxnSpPr>
          <p:cNvPr id="196" name="Straight Connector 195"/>
          <p:cNvCxnSpPr/>
          <p:nvPr/>
        </p:nvCxnSpPr>
        <p:spPr bwMode="auto">
          <a:xfrm>
            <a:off x="11960587" y="5486400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1960587" y="6305550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1960587" y="7094538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1960587" y="7851775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200" name="Straight Connector 199"/>
          <p:cNvCxnSpPr/>
          <p:nvPr/>
        </p:nvCxnSpPr>
        <p:spPr bwMode="auto">
          <a:xfrm>
            <a:off x="11960587" y="12896850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201" name="Straight Connector 200"/>
          <p:cNvCxnSpPr/>
          <p:nvPr/>
        </p:nvCxnSpPr>
        <p:spPr bwMode="auto">
          <a:xfrm>
            <a:off x="11960587" y="13684250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11960587" y="14504988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11960587" y="15922625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11960587" y="16711613"/>
            <a:ext cx="80089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</p:cxnSp>
      <p:sp>
        <p:nvSpPr>
          <p:cNvPr id="206" name="TextBox 115"/>
          <p:cNvSpPr txBox="1">
            <a:spLocks noChangeArrowheads="1"/>
          </p:cNvSpPr>
          <p:nvPr/>
        </p:nvSpPr>
        <p:spPr bwMode="auto">
          <a:xfrm>
            <a:off x="11901850" y="18143538"/>
            <a:ext cx="8067675" cy="1312862"/>
          </a:xfrm>
          <a:prstGeom prst="rect">
            <a:avLst/>
          </a:prstGeom>
          <a:solidFill>
            <a:srgbClr val="FFD7E8"/>
          </a:solidFill>
          <a:ln w="9525">
            <a:solidFill>
              <a:srgbClr val="9C007E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182880" tIns="91440" rIns="182880">
            <a:spAutoFit/>
          </a:bodyPr>
          <a:lstStyle/>
          <a:p>
            <a:pPr marL="473075" indent="-473075" eaLnBrk="0" fontAlgn="auto" hangingPunc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ysClr val="windowText" lastClr="000000"/>
                </a:solidFill>
                <a:latin typeface="Century Gothic" pitchFamily="34" charset="0"/>
                <a:ea typeface="+mn-ea"/>
                <a:cs typeface="+mn-cs"/>
              </a:rPr>
              <a:t>Follow-up</a:t>
            </a:r>
            <a:r>
              <a:rPr lang="en-US" sz="2400" kern="0" dirty="0">
                <a:solidFill>
                  <a:sysClr val="windowText" lastClr="000000"/>
                </a:solidFill>
                <a:latin typeface="Century Gothic" pitchFamily="34" charset="0"/>
                <a:ea typeface="+mn-ea"/>
                <a:cs typeface="+mn-cs"/>
              </a:rPr>
              <a:t>: no post-operative anesthetic issues, no jaw pain, no oral/pharyngeal trauma, no aspiration, no recall</a:t>
            </a:r>
          </a:p>
        </p:txBody>
      </p:sp>
      <p:sp>
        <p:nvSpPr>
          <p:cNvPr id="207" name="Rectangle 8"/>
          <p:cNvSpPr>
            <a:spLocks noChangeArrowheads="1"/>
          </p:cNvSpPr>
          <p:nvPr/>
        </p:nvSpPr>
        <p:spPr bwMode="auto">
          <a:xfrm>
            <a:off x="21196931" y="12728575"/>
            <a:ext cx="11430000" cy="520700"/>
          </a:xfrm>
          <a:prstGeom prst="rect">
            <a:avLst/>
          </a:prstGeom>
          <a:gradFill>
            <a:gsLst>
              <a:gs pos="5000">
                <a:schemeClr val="accent6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9728" tIns="54864" rIns="109728" bIns="54864" anchor="ctr"/>
          <a:lstStyle/>
          <a:p>
            <a:pPr defTabSz="3762375">
              <a:defRPr/>
            </a:pPr>
            <a:r>
              <a:rPr lang="en-US" sz="2800" dirty="0" smtClean="0">
                <a:solidFill>
                  <a:schemeClr val="bg1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Learning Objective 2 / Discussion</a:t>
            </a:r>
            <a:endParaRPr lang="en-US" sz="2800" dirty="0">
              <a:solidFill>
                <a:schemeClr val="bg1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67" name="Text Box 10"/>
          <p:cNvSpPr txBox="1">
            <a:spLocks noChangeArrowheads="1"/>
          </p:cNvSpPr>
          <p:nvPr/>
        </p:nvSpPr>
        <p:spPr bwMode="auto">
          <a:xfrm>
            <a:off x="21209631" y="13620750"/>
            <a:ext cx="11177587" cy="140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tIns="54864" rIns="109728" bIns="54864">
            <a:spAutoFit/>
          </a:bodyPr>
          <a:lstStyle>
            <a:lvl1pPr marL="514350" indent="-5143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971550" indent="-51435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3762375" eaLnBrk="0" hangingPunct="0"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800" dirty="0" smtClean="0">
                <a:latin typeface="Century Gothic" charset="0"/>
                <a:cs typeface="Tahoma" charset="0"/>
              </a:rPr>
              <a:t>XXX</a:t>
            </a:r>
          </a:p>
          <a:p>
            <a:pPr>
              <a:buFont typeface="Arial" charset="0"/>
              <a:buChar char="•"/>
            </a:pPr>
            <a:r>
              <a:rPr lang="en-US" sz="2800" dirty="0" smtClean="0">
                <a:latin typeface="Century Gothic" charset="0"/>
                <a:ea typeface="ＭＳ Ｐゴシック" charset="0"/>
                <a:cs typeface="Tahoma" charset="0"/>
              </a:rPr>
              <a:t>XXX</a:t>
            </a:r>
          </a:p>
          <a:p>
            <a:pPr>
              <a:buFont typeface="Arial" charset="0"/>
              <a:buChar char="•"/>
            </a:pPr>
            <a:r>
              <a:rPr lang="en-US" sz="2800" dirty="0" smtClean="0">
                <a:latin typeface="Century Gothic" charset="0"/>
                <a:cs typeface="Tahoma" charset="0"/>
              </a:rPr>
              <a:t>XXX</a:t>
            </a:r>
            <a:endParaRPr lang="en-US" sz="2800" dirty="0">
              <a:latin typeface="Century Gothic" charset="0"/>
              <a:ea typeface="ＭＳ Ｐゴシック" charset="0"/>
              <a:cs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609</Words>
  <Application>Microsoft Macintosh PowerPoint</Application>
  <PresentationFormat>Custom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Tahoma</vt:lpstr>
      <vt:lpstr>Symbol</vt:lpstr>
      <vt:lpstr>Default Design</vt:lpstr>
      <vt:lpstr>PowerPoint Presentation</vt:lpstr>
    </vt:vector>
  </TitlesOfParts>
  <Company>Graphicsland/MAKESIGNS.COM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to make a scientific poster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Daniel Saddawi-Konefka</cp:lastModifiedBy>
  <cp:revision>85</cp:revision>
  <dcterms:created xsi:type="dcterms:W3CDTF">2005-06-17T18:14:43Z</dcterms:created>
  <dcterms:modified xsi:type="dcterms:W3CDTF">2018-04-19T13:20:13Z</dcterms:modified>
  <cp:category>scientific poster template</cp:category>
</cp:coreProperties>
</file>