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1347" r:id="rId4"/>
    <p:sldId id="258" r:id="rId5"/>
    <p:sldId id="1291" r:id="rId6"/>
    <p:sldId id="1344" r:id="rId7"/>
    <p:sldId id="260" r:id="rId8"/>
    <p:sldId id="261" r:id="rId9"/>
    <p:sldId id="259" r:id="rId10"/>
    <p:sldId id="1349" r:id="rId11"/>
    <p:sldId id="1345" r:id="rId12"/>
    <p:sldId id="262" r:id="rId13"/>
    <p:sldId id="263" r:id="rId14"/>
    <p:sldId id="264" r:id="rId15"/>
    <p:sldId id="1348" r:id="rId16"/>
    <p:sldId id="266" r:id="rId17"/>
    <p:sldId id="267" r:id="rId18"/>
    <p:sldId id="265" r:id="rId19"/>
    <p:sldId id="1346" r:id="rId20"/>
    <p:sldId id="268" r:id="rId21"/>
    <p:sldId id="269" r:id="rId22"/>
    <p:sldId id="1350" r:id="rId23"/>
    <p:sldId id="1343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070"/>
  </p:normalViewPr>
  <p:slideViewPr>
    <p:cSldViewPr snapToGrid="0" snapToObjects="1">
      <p:cViewPr varScale="1">
        <p:scale>
          <a:sx n="95" d="100"/>
          <a:sy n="95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AB46C-A450-EB46-B436-8C8A71E498C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313A-9546-7643-854F-A935F391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1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3127E-CF21-4B22-B582-F067F2E95797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6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789F7E-F81C-964E-B0FE-19A1E03659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7A4BAA-67BD-0744-B780-E2A6EEC2800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8D799031-9222-7642-A886-26F07066812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70B1A9F1-7CC4-F94C-BAD2-B22D652F5F4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E75F95-48F1-F541-9093-EBBE19D806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3423FA-30D7-9B4D-94CC-5C2A13207C7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FCE0F0DA-6B9D-A648-8257-68314E5F701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3FC974D7-6140-9F4A-A053-6888C9C6100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 2. Kaplan–Meier Plot of the Probability of Survival from Randomization to Day 90.</a:t>
            </a:r>
          </a:p>
        </p:txBody>
      </p:sp>
    </p:spTree>
    <p:extLst>
      <p:ext uri="{BB962C8B-B14F-4D97-AF65-F5344CB8AC3E}">
        <p14:creationId xmlns:p14="http://schemas.microsoft.com/office/powerpoint/2010/main" val="302804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6AB8-1B9A-B745-B49F-EFB50C1EF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4DF52-8665-3B4B-9598-70908FF7A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3F96F-FF6B-5140-A73B-1110CB9D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62469-5FEA-9645-AB62-C41223CE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8DBC2-E722-9944-BA3D-93AB7F4A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A7A6-043D-F545-A36E-4E03A95F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68B4F-4C6A-2640-AE3F-48EA9FD94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B5A3-12F3-8E4C-92F1-F0D94278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03127-8E57-9345-9C88-5629C06C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3B821-5B57-0147-9500-E2222839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E4E57-A1D6-3644-B09B-E5F61042D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33BD5-9F53-8A4A-90A0-FF302A96C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CEE9-7705-FC4A-835D-5D977DCB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B395-79C1-5E43-9CFB-E88BE95E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74A6-987E-D440-87F8-3CCA08DB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E67B-6C65-4942-BB58-8BFFFBFB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30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65F6-8F97-304F-985F-DCE8C5EB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B8831-F447-4743-86E6-E256EB16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127F2-8ACC-3943-BE75-ED0E0A35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11EE6-8CA9-8740-AA22-61A50B6B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FA604-7636-4149-9973-76E6E480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4628-831F-7343-96CC-5CF4BAB4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3A160-F467-3C4C-8198-5D4CDDFB9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108B-9FDD-9247-B045-DF84E8ED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3BB0B-7A25-3A49-A3C5-76FD7A53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E66C5-4231-384F-8B7F-F56D7B19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B576-432C-9B46-922B-9B3FCF4C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13A9-C66D-AA4B-AE1A-34E04015D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EC0C9-71FD-A04D-932E-352B73FCF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061A4-013B-DC4B-AAD9-35170F59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D9DEE-5C20-A142-97A0-09636BE9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4D5F2-7BFE-0947-970D-26346F3F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94DC-8F8D-1A4F-9B9F-DCC90BFE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7A46D-8DAD-ED4A-8F7E-DB4698F5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BDCFC-26CE-0745-B732-04094EFF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9E326-F116-554F-BC87-3539E61E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BB1CE-08F9-AD4D-A587-7044A1A53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E037F-E2EB-8C46-BEC8-AE3E1816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0D503-0508-AE4B-8607-0D5CECC7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2A04C-24A5-C547-AC2F-BFD4D1A2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1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377D-8D9D-E048-A5AE-26A07B75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0BA9E-9882-2647-8610-CF042D4B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35682-C8BE-9A42-8F3E-6440299B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0CA36-EA66-9F4F-9280-8FC5A956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0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9BBA5-F7D8-CD44-BEB7-37C03EF1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193ED-5E12-334E-8D89-70E60A70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C43CA-6A4C-8248-B0A3-FAA7AF5E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130A-6C08-134A-B6FF-CA37307C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106E-1599-F64C-91CA-04AEF00C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672CA-DC31-D44B-92D1-91D6950A2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6B651-06B0-EA4C-B633-57998ECA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2B6A-50F8-264E-A199-7380576A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A7D4A-3714-484A-8794-D5F79312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001E-C8D0-C84A-ACF1-3BE66945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0A8E0-CE55-414F-A58B-C3B61EA40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A7579-D4C6-554F-B0F0-34756F6E2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D1550-E58A-A442-86C7-72B2678D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4D820-2FEF-5C44-A4AD-3D11D39B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4BA4-AE42-714D-BF40-B2242B0C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E33C3-B45A-3F45-B483-145B899A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F2F76-F958-7547-AC01-ECB19899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82429-F387-1D43-AA39-A4B7089E4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7B66-4BE7-FF40-946F-036A66127AB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8B0E-1F79-3740-B771-73CBA8E92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0FCE-9641-6040-A808-787B325E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4E23-26CC-DD48-B65C-BF3A0A0D7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5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pollo.massgeneral.org/coronavirus/wp-content/uploads/sites/78/2020/03/Covid19_ICU_RX_SUMMARY_FIGURE.pdf" TargetMode="External"/><Relationship Id="rId2" Type="http://schemas.openxmlformats.org/officeDocument/2006/relationships/hyperlink" Target="http://apollo.massgeneral.org/coronavirus/wp-content/uploads/sites/78/2020/03/MGH-Critical-Care-of-COVID-19-Protoco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ollo.massgeneral.org/dept-medicine/wp-content/uploads/sites/5/2020/04/covid-19_mghPulm_pronePositioningForNon-Intubated.pdf" TargetMode="External"/><Relationship Id="rId4" Type="http://schemas.openxmlformats.org/officeDocument/2006/relationships/hyperlink" Target="http://apollo.massgeneral.org/coronavirus/wp-content/uploads/sites/78/2020/03/Prone-Positioning-Guideline.clean-1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20FB-7D25-6B41-A797-665CF9192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Prone Positioning in the Acute Respiratory Distress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9C59E-FD2D-AE47-A64D-F51DCD40E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 Corey Hardin MD, PhD </a:t>
            </a:r>
          </a:p>
          <a:p>
            <a:r>
              <a:rPr lang="en-US" dirty="0"/>
              <a:t>April 23, 2020</a:t>
            </a:r>
          </a:p>
        </p:txBody>
      </p:sp>
    </p:spTree>
    <p:extLst>
      <p:ext uri="{BB962C8B-B14F-4D97-AF65-F5344CB8AC3E}">
        <p14:creationId xmlns:p14="http://schemas.microsoft.com/office/powerpoint/2010/main" val="24748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8589-2A26-E44D-AA21-FE2FCE56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prone -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3FA01-FCFE-4D40-A9DB-05FC8A584FD0}"/>
              </a:ext>
            </a:extLst>
          </p:cNvPr>
          <p:cNvSpPr txBox="1"/>
          <p:nvPr/>
        </p:nvSpPr>
        <p:spPr>
          <a:xfrm>
            <a:off x="524435" y="1788459"/>
            <a:ext cx="11268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Recruitment of posterior lung – decrease shunt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Recruitment of posterior lung with continued perfusion – improved V/Q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Mediatstinum</a:t>
            </a:r>
            <a:r>
              <a:rPr lang="en-US" sz="2800" dirty="0"/>
              <a:t> supported by sternum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Less heterogenous inflation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05D60-DE11-264D-8B7E-A6319749E9AF}"/>
              </a:ext>
            </a:extLst>
          </p:cNvPr>
          <p:cNvSpPr txBox="1"/>
          <p:nvPr/>
        </p:nvSpPr>
        <p:spPr>
          <a:xfrm>
            <a:off x="1806389" y="4746812"/>
            <a:ext cx="800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Improved oxygenation with less overdistension</a:t>
            </a:r>
          </a:p>
        </p:txBody>
      </p:sp>
    </p:spTree>
    <p:extLst>
      <p:ext uri="{BB962C8B-B14F-4D97-AF65-F5344CB8AC3E}">
        <p14:creationId xmlns:p14="http://schemas.microsoft.com/office/powerpoint/2010/main" val="7654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C19-342A-4F40-B369-9D0EF20C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B13D-F588-1544-8659-EE3B6EF5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Hypoxemia and ARDS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Physiology of prone positioning</a:t>
            </a:r>
          </a:p>
          <a:p>
            <a:r>
              <a:rPr lang="en-US" dirty="0"/>
              <a:t>Benefit of prone ventilation in clinical trials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Complications, contraindications and duration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Prone positioning for awake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8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ED509D-2034-2F49-BA00-00A20A7A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40" y="0"/>
            <a:ext cx="753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7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10A7A-EB52-294B-B341-BF597143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04800"/>
            <a:ext cx="8001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AB355FB-D077-2C46-97C7-8E4A4DFC222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>
                <a:ea typeface="Arial Unicode MS" panose="020B0604020202020204" pitchFamily="34" charset="-128"/>
                <a:cs typeface="Arial Unicode MS" panose="020B0604020202020204" pitchFamily="34" charset="-128"/>
              </a:rPr>
              <a:t>Guérin C et al. N Engl J Med 2013;368:2159-2168.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D6E35B63-7574-4841-8EB9-29AC31D8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53" y="1255059"/>
            <a:ext cx="5894294" cy="482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>
            <a:extLst>
              <a:ext uri="{FF2B5EF4-FFF2-40B4-BE49-F238E27FC236}">
                <a16:creationId xmlns:a16="http://schemas.microsoft.com/office/drawing/2014/main" id="{361CEADD-1C79-6F4C-B30C-8534DD82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83" y="292754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18" b="1">
                <a:ea typeface="Arial Unicode MS" panose="020B0604020202020204" pitchFamily="34" charset="-128"/>
                <a:cs typeface="Arial Unicode MS" panose="020B0604020202020204" pitchFamily="34" charset="-128"/>
              </a:rPr>
              <a:t>Kaplan–Meier Plot of the Probability of Survival from Randomization to Day 90.</a:t>
            </a:r>
          </a:p>
        </p:txBody>
      </p:sp>
    </p:spTree>
    <p:extLst>
      <p:ext uri="{BB962C8B-B14F-4D97-AF65-F5344CB8AC3E}">
        <p14:creationId xmlns:p14="http://schemas.microsoft.com/office/powerpoint/2010/main" val="266359799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C19-342A-4F40-B369-9D0EF20C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B13D-F588-1544-8659-EE3B6EF5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Hypoxemia and ARDS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Physiology of prone positioning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Benefit of prone ventilation in clinical trials</a:t>
            </a:r>
          </a:p>
          <a:p>
            <a:r>
              <a:rPr lang="en-US" dirty="0"/>
              <a:t>Complications, contraindications and duration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Prone positioning for awake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9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4B62-ACC8-4F42-BF89-95383DA8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and Complications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AD209-37F9-154D-A582-39139626E400}"/>
              </a:ext>
            </a:extLst>
          </p:cNvPr>
          <p:cNvSpPr txBox="1"/>
          <p:nvPr/>
        </p:nvSpPr>
        <p:spPr>
          <a:xfrm>
            <a:off x="602428" y="1775012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Few absolute contraindications: Unstable spine, unstable sternum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Pregnancy is not a contraindication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Lines not an absolute contraindication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Relative contraindications: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Severe hemodynamic instability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Acute dependence on vascular access catheters (risk/benefit)</a:t>
            </a:r>
          </a:p>
        </p:txBody>
      </p:sp>
    </p:spTree>
    <p:extLst>
      <p:ext uri="{BB962C8B-B14F-4D97-AF65-F5344CB8AC3E}">
        <p14:creationId xmlns:p14="http://schemas.microsoft.com/office/powerpoint/2010/main" val="389813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A7A7-91EC-734B-9955-3B450DA0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Prolonged prone ventilation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0539F-4D91-2645-9F61-22B46587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93" y="1690689"/>
            <a:ext cx="8075613" cy="39616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6AD47D-DE64-D84F-8C29-0B698E89C95F}"/>
              </a:ext>
            </a:extLst>
          </p:cNvPr>
          <p:cNvSpPr/>
          <p:nvPr/>
        </p:nvSpPr>
        <p:spPr>
          <a:xfrm>
            <a:off x="7643810" y="1928813"/>
            <a:ext cx="514350" cy="33861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777CC-BE73-D144-B007-F0C931192BAD}"/>
              </a:ext>
            </a:extLst>
          </p:cNvPr>
          <p:cNvSpPr txBox="1"/>
          <p:nvPr/>
        </p:nvSpPr>
        <p:spPr>
          <a:xfrm>
            <a:off x="9177334" y="6308208"/>
            <a:ext cx="27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Romero, J. Crit. Care, 2009</a:t>
            </a:r>
          </a:p>
        </p:txBody>
      </p:sp>
    </p:spTree>
    <p:extLst>
      <p:ext uri="{BB962C8B-B14F-4D97-AF65-F5344CB8AC3E}">
        <p14:creationId xmlns:p14="http://schemas.microsoft.com/office/powerpoint/2010/main" val="11206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C87EDC4-3702-0242-B776-82835E0196B3}"/>
              </a:ext>
            </a:extLst>
          </p:cNvPr>
          <p:cNvCxnSpPr>
            <a:cxnSpLocks/>
          </p:cNvCxnSpPr>
          <p:nvPr/>
        </p:nvCxnSpPr>
        <p:spPr>
          <a:xfrm>
            <a:off x="5880517" y="4327870"/>
            <a:ext cx="0" cy="10507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4174F37-0B26-6248-ADEA-5B5F16C808F9}"/>
              </a:ext>
            </a:extLst>
          </p:cNvPr>
          <p:cNvCxnSpPr>
            <a:cxnSpLocks/>
          </p:cNvCxnSpPr>
          <p:nvPr/>
        </p:nvCxnSpPr>
        <p:spPr>
          <a:xfrm>
            <a:off x="6282720" y="4327870"/>
            <a:ext cx="0" cy="10507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E546F90-D39D-B447-9881-F2269FFF2691}"/>
              </a:ext>
            </a:extLst>
          </p:cNvPr>
          <p:cNvSpPr/>
          <p:nvPr/>
        </p:nvSpPr>
        <p:spPr>
          <a:xfrm>
            <a:off x="3578905" y="775792"/>
            <a:ext cx="5029200" cy="630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A1743-DD9D-ED45-8AAC-8DA6E5CE20CB}"/>
              </a:ext>
            </a:extLst>
          </p:cNvPr>
          <p:cNvSpPr txBox="1"/>
          <p:nvPr/>
        </p:nvSpPr>
        <p:spPr>
          <a:xfrm>
            <a:off x="806122" y="144850"/>
            <a:ext cx="105747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PEEP TITRATION</a:t>
            </a:r>
          </a:p>
          <a:p>
            <a:pPr algn="ctr"/>
            <a:r>
              <a:rPr lang="en-US" sz="3600" b="1" dirty="0"/>
              <a:t>P:F &lt; 150 on F</a:t>
            </a:r>
            <a:r>
              <a:rPr lang="en-US" sz="3600" b="1" baseline="-25000" dirty="0"/>
              <a:t>I</a:t>
            </a:r>
            <a:r>
              <a:rPr lang="en-US" sz="3600" b="1" dirty="0"/>
              <a:t>O</a:t>
            </a:r>
            <a:r>
              <a:rPr lang="en-US" sz="3600" b="1" baseline="-25000" dirty="0"/>
              <a:t>2</a:t>
            </a:r>
            <a:r>
              <a:rPr lang="en-US" sz="3600" b="1" dirty="0"/>
              <a:t> &gt; 0.6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F70B4927-1420-2641-AA12-83DEB727C1E8}"/>
              </a:ext>
            </a:extLst>
          </p:cNvPr>
          <p:cNvSpPr/>
          <p:nvPr/>
        </p:nvSpPr>
        <p:spPr>
          <a:xfrm>
            <a:off x="3191556" y="3715655"/>
            <a:ext cx="5803899" cy="776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C99D4CB-B2AA-694F-9409-5B24F61FF1DC}"/>
              </a:ext>
            </a:extLst>
          </p:cNvPr>
          <p:cNvSpPr/>
          <p:nvPr/>
        </p:nvSpPr>
        <p:spPr>
          <a:xfrm>
            <a:off x="99754" y="4944710"/>
            <a:ext cx="5044951" cy="18009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3275854-06E7-7D40-BEA2-ED23E37E7F43}"/>
              </a:ext>
            </a:extLst>
          </p:cNvPr>
          <p:cNvSpPr/>
          <p:nvPr/>
        </p:nvSpPr>
        <p:spPr>
          <a:xfrm>
            <a:off x="7046019" y="4939995"/>
            <a:ext cx="5044951" cy="18009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F96340E-8E40-6B4D-A0F5-6E7FE52B55AB}"/>
              </a:ext>
            </a:extLst>
          </p:cNvPr>
          <p:cNvSpPr/>
          <p:nvPr/>
        </p:nvSpPr>
        <p:spPr>
          <a:xfrm>
            <a:off x="2632184" y="1463027"/>
            <a:ext cx="6922643" cy="21889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81CFA-C64B-B74F-9594-49E2FE71ECE8}"/>
              </a:ext>
            </a:extLst>
          </p:cNvPr>
          <p:cNvSpPr txBox="1"/>
          <p:nvPr/>
        </p:nvSpPr>
        <p:spPr>
          <a:xfrm>
            <a:off x="8122121" y="4971851"/>
            <a:ext cx="325876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PRONE VENTILATION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3324D-3198-504C-B18C-E43C97E03E82}"/>
              </a:ext>
            </a:extLst>
          </p:cNvPr>
          <p:cNvSpPr txBox="1"/>
          <p:nvPr/>
        </p:nvSpPr>
        <p:spPr>
          <a:xfrm>
            <a:off x="4253947" y="2459991"/>
            <a:ext cx="367911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ARDSnet Low PEEP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23229-C4A1-2B45-8868-7301B5D98473}"/>
              </a:ext>
            </a:extLst>
          </p:cNvPr>
          <p:cNvSpPr txBox="1"/>
          <p:nvPr/>
        </p:nvSpPr>
        <p:spPr>
          <a:xfrm>
            <a:off x="2985132" y="1546124"/>
            <a:ext cx="6216746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Best PEEP by Tidal Compliance</a:t>
            </a:r>
            <a:endParaRPr lang="en-US" b="1" dirty="0">
              <a:latin typeface="Symbol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P = Pplat  - PEEP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PEEP = lowest driving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event of tie, choose lowest PEEP at best driving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PEEP = Best PEEP + 2cmH</a:t>
            </a:r>
            <a:r>
              <a:rPr lang="en-US" baseline="-25000" dirty="0"/>
              <a:t>2</a:t>
            </a:r>
            <a:r>
              <a:rPr lang="en-US" dirty="0"/>
              <a:t>O (increased stability for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paired with recruitment maneuver if team considers appropriate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1D513-A2DF-4A46-BC54-4EF82D6B4D28}"/>
              </a:ext>
            </a:extLst>
          </p:cNvPr>
          <p:cNvSpPr txBox="1"/>
          <p:nvPr/>
        </p:nvSpPr>
        <p:spPr>
          <a:xfrm>
            <a:off x="4067383" y="3712981"/>
            <a:ext cx="405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P &lt; 15 cm H</a:t>
            </a:r>
            <a:r>
              <a:rPr lang="en-US" baseline="-25000" dirty="0"/>
              <a:t>2</a:t>
            </a:r>
            <a:r>
              <a:rPr lang="en-US" dirty="0"/>
              <a:t>0 and P:F &gt; 150 ??</a:t>
            </a:r>
          </a:p>
          <a:p>
            <a:pPr algn="ctr"/>
            <a:r>
              <a:rPr lang="en-US" b="1" dirty="0"/>
              <a:t>Do not repeat Best PEEP! 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CC0E77-F76C-3344-A880-DD34BE1C0FD6}"/>
              </a:ext>
            </a:extLst>
          </p:cNvPr>
          <p:cNvCxnSpPr>
            <a:cxnSpLocks/>
          </p:cNvCxnSpPr>
          <p:nvPr/>
        </p:nvCxnSpPr>
        <p:spPr>
          <a:xfrm>
            <a:off x="6260484" y="5353710"/>
            <a:ext cx="694374" cy="0"/>
          </a:xfrm>
          <a:prstGeom prst="line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C09444-C514-E242-852C-3CAB40AE5C3A}"/>
              </a:ext>
            </a:extLst>
          </p:cNvPr>
          <p:cNvCxnSpPr>
            <a:cxnSpLocks/>
          </p:cNvCxnSpPr>
          <p:nvPr/>
        </p:nvCxnSpPr>
        <p:spPr>
          <a:xfrm>
            <a:off x="5198031" y="6374324"/>
            <a:ext cx="1790948" cy="0"/>
          </a:xfrm>
          <a:prstGeom prst="line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CDF82C-0557-9240-A43F-10CD9A9A59AE}"/>
              </a:ext>
            </a:extLst>
          </p:cNvPr>
          <p:cNvSpPr txBox="1"/>
          <p:nvPr/>
        </p:nvSpPr>
        <p:spPr>
          <a:xfrm>
            <a:off x="5178156" y="6435364"/>
            <a:ext cx="183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CA208C-D6D8-9D45-B3A0-AAFBB29E60C2}"/>
              </a:ext>
            </a:extLst>
          </p:cNvPr>
          <p:cNvSpPr txBox="1"/>
          <p:nvPr/>
        </p:nvSpPr>
        <p:spPr>
          <a:xfrm>
            <a:off x="7185814" y="5343398"/>
            <a:ext cx="476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repeat PEEP titration in prone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Supine </a:t>
            </a:r>
            <a:r>
              <a:rPr lang="en-US" dirty="0" err="1"/>
              <a:t>qam</a:t>
            </a:r>
            <a:r>
              <a:rPr lang="en-US" dirty="0"/>
              <a:t>. Increase PEEP prior to supine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P: F&gt; 150 on PEEP &lt; 8 cm H</a:t>
            </a:r>
            <a:r>
              <a:rPr lang="en-US" baseline="-25000" dirty="0"/>
              <a:t>2</a:t>
            </a:r>
            <a:r>
              <a:rPr lang="en-US" dirty="0"/>
              <a:t>O in supine position, do not return to prone. Otherwise, return to prone.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99F563-3C94-184F-A53B-5480DC010ED7}"/>
              </a:ext>
            </a:extLst>
          </p:cNvPr>
          <p:cNvSpPr txBox="1"/>
          <p:nvPr/>
        </p:nvSpPr>
        <p:spPr>
          <a:xfrm>
            <a:off x="1907807" y="5160619"/>
            <a:ext cx="3199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Leave at set PEEP</a:t>
            </a:r>
          </a:p>
          <a:p>
            <a:pPr algn="ctr"/>
            <a:r>
              <a:rPr lang="en-US" b="1" dirty="0"/>
              <a:t>Do not re-titrate or lower for at least 24hrs after titration</a:t>
            </a:r>
          </a:p>
          <a:p>
            <a:pPr algn="ctr"/>
            <a:r>
              <a:rPr lang="en-US" b="1" i="1" dirty="0"/>
              <a:t>(</a:t>
            </a:r>
            <a:r>
              <a:rPr lang="en-US" i="1" dirty="0"/>
              <a:t>unless </a:t>
            </a:r>
            <a:r>
              <a:rPr lang="en-US" i="1" u="sng" dirty="0"/>
              <a:t>significant</a:t>
            </a:r>
            <a:r>
              <a:rPr lang="en-US" i="1" dirty="0"/>
              <a:t> clinical change)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FB6CAB-87B0-6343-9BD7-9F2315EF2246}"/>
              </a:ext>
            </a:extLst>
          </p:cNvPr>
          <p:cNvSpPr txBox="1"/>
          <p:nvPr/>
        </p:nvSpPr>
        <p:spPr>
          <a:xfrm>
            <a:off x="5214603" y="5513066"/>
            <a:ext cx="616289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9CB40D-CFDD-EF47-850D-A2D9C6A8F12E}"/>
              </a:ext>
            </a:extLst>
          </p:cNvPr>
          <p:cNvSpPr txBox="1"/>
          <p:nvPr/>
        </p:nvSpPr>
        <p:spPr>
          <a:xfrm>
            <a:off x="6260484" y="5513066"/>
            <a:ext cx="728495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No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E88BBF-D649-094F-85AE-A2E96AE3EA0B}"/>
              </a:ext>
            </a:extLst>
          </p:cNvPr>
          <p:cNvCxnSpPr>
            <a:cxnSpLocks/>
          </p:cNvCxnSpPr>
          <p:nvPr/>
        </p:nvCxnSpPr>
        <p:spPr>
          <a:xfrm flipH="1">
            <a:off x="5203967" y="5356379"/>
            <a:ext cx="698786" cy="0"/>
          </a:xfrm>
          <a:prstGeom prst="line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Hexagon 73">
            <a:extLst>
              <a:ext uri="{FF2B5EF4-FFF2-40B4-BE49-F238E27FC236}">
                <a16:creationId xmlns:a16="http://schemas.microsoft.com/office/drawing/2014/main" id="{34D29B13-D499-294E-ADC2-859F50013C68}"/>
              </a:ext>
            </a:extLst>
          </p:cNvPr>
          <p:cNvSpPr/>
          <p:nvPr/>
        </p:nvSpPr>
        <p:spPr>
          <a:xfrm>
            <a:off x="916538" y="5356379"/>
            <a:ext cx="957818" cy="815364"/>
          </a:xfrm>
          <a:prstGeom prst="hexagon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FCAE6A-25BA-4F82-8039-5E1EB88898F9}"/>
              </a:ext>
            </a:extLst>
          </p:cNvPr>
          <p:cNvSpPr txBox="1"/>
          <p:nvPr/>
        </p:nvSpPr>
        <p:spPr>
          <a:xfrm>
            <a:off x="9854756" y="1696036"/>
            <a:ext cx="2043399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 Consider use of </a:t>
            </a:r>
            <a:r>
              <a:rPr lang="en-US" dirty="0" err="1"/>
              <a:t>ARDSnet</a:t>
            </a:r>
            <a:r>
              <a:rPr lang="en-US" dirty="0"/>
              <a:t> Low PEEP table if staff not available for Best PEEP</a:t>
            </a:r>
          </a:p>
        </p:txBody>
      </p:sp>
    </p:spTree>
    <p:extLst>
      <p:ext uri="{BB962C8B-B14F-4D97-AF65-F5344CB8AC3E}">
        <p14:creationId xmlns:p14="http://schemas.microsoft.com/office/powerpoint/2010/main" val="157161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C19-342A-4F40-B369-9D0EF20C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B13D-F588-1544-8659-EE3B6EF5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Hypoxemia and ARDS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Physiology of prone positioning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Benefit of prone ventilation in clinical trials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Complications, contraindications and duration</a:t>
            </a:r>
          </a:p>
          <a:p>
            <a:r>
              <a:rPr lang="en-US" dirty="0"/>
              <a:t>Prone positioning for awake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7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C19-342A-4F40-B369-9D0EF20C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B13D-F588-1544-8659-EE3B6EF5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Hypoxemia and ARDS</a:t>
            </a:r>
          </a:p>
          <a:p>
            <a:r>
              <a:rPr lang="en-US" dirty="0"/>
              <a:t>Physiology of prone positioning</a:t>
            </a:r>
          </a:p>
          <a:p>
            <a:r>
              <a:rPr lang="en-US" dirty="0"/>
              <a:t>Benefit of prone ventilation in clinical trials</a:t>
            </a:r>
          </a:p>
          <a:p>
            <a:r>
              <a:rPr lang="en-US" dirty="0"/>
              <a:t>Complications, contraindications and duration</a:t>
            </a:r>
          </a:p>
          <a:p>
            <a:r>
              <a:rPr lang="en-US" dirty="0"/>
              <a:t>Prone positioning for awake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7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A2147-5DF4-984B-A69C-C598ECAA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8" y="1622424"/>
            <a:ext cx="10309842" cy="3835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18DC9-91AA-434C-9E6B-B89CBA02DEF5}"/>
              </a:ext>
            </a:extLst>
          </p:cNvPr>
          <p:cNvSpPr txBox="1"/>
          <p:nvPr/>
        </p:nvSpPr>
        <p:spPr>
          <a:xfrm>
            <a:off x="1063625" y="200025"/>
            <a:ext cx="10123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Prone position in non-intubated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1F3EC-1942-FB43-9199-C97233CDE408}"/>
              </a:ext>
            </a:extLst>
          </p:cNvPr>
          <p:cNvSpPr txBox="1"/>
          <p:nvPr/>
        </p:nvSpPr>
        <p:spPr>
          <a:xfrm>
            <a:off x="9277350" y="6473309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Scaravilli</a:t>
            </a:r>
            <a:r>
              <a:rPr lang="en-US" dirty="0"/>
              <a:t>, J. Crit. Care, 2015</a:t>
            </a:r>
          </a:p>
        </p:txBody>
      </p:sp>
    </p:spTree>
    <p:extLst>
      <p:ext uri="{BB962C8B-B14F-4D97-AF65-F5344CB8AC3E}">
        <p14:creationId xmlns:p14="http://schemas.microsoft.com/office/powerpoint/2010/main" val="386129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B18DC9-91AA-434C-9E6B-B89CBA02DEF5}"/>
              </a:ext>
            </a:extLst>
          </p:cNvPr>
          <p:cNvSpPr txBox="1"/>
          <p:nvPr/>
        </p:nvSpPr>
        <p:spPr>
          <a:xfrm>
            <a:off x="1063625" y="200025"/>
            <a:ext cx="10123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Prone position in non-intubated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1F3EC-1942-FB43-9199-C97233CDE408}"/>
              </a:ext>
            </a:extLst>
          </p:cNvPr>
          <p:cNvSpPr txBox="1"/>
          <p:nvPr/>
        </p:nvSpPr>
        <p:spPr>
          <a:xfrm>
            <a:off x="9277350" y="6473309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Scaravilli</a:t>
            </a:r>
            <a:r>
              <a:rPr lang="en-US" dirty="0"/>
              <a:t>, J. Crit. Care, 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6977A-75FE-D941-BBD1-AEDAF63C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097264"/>
            <a:ext cx="3748088" cy="5376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856592-BC50-1548-B599-13667FFD8FED}"/>
              </a:ext>
            </a:extLst>
          </p:cNvPr>
          <p:cNvSpPr txBox="1"/>
          <p:nvPr/>
        </p:nvSpPr>
        <p:spPr>
          <a:xfrm>
            <a:off x="5272088" y="1874728"/>
            <a:ext cx="6115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Retrospective single center study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Prone on average 2 days after admit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2-4 hours average duration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Median 2 sessions per patient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 procedures stopped due to patient discomfort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complications</a:t>
            </a:r>
          </a:p>
        </p:txBody>
      </p:sp>
    </p:spTree>
    <p:extLst>
      <p:ext uri="{BB962C8B-B14F-4D97-AF65-F5344CB8AC3E}">
        <p14:creationId xmlns:p14="http://schemas.microsoft.com/office/powerpoint/2010/main" val="55396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8AD9-1320-6B48-97EF-7A915D5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MGH Awake Prone Position Protocol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84C1A-D595-A144-803C-D82FA7DA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574800"/>
            <a:ext cx="9436100" cy="370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1932D8-537E-1F4F-BC0E-FAF16FCBF0DE}"/>
              </a:ext>
            </a:extLst>
          </p:cNvPr>
          <p:cNvSpPr txBox="1"/>
          <p:nvPr/>
        </p:nvSpPr>
        <p:spPr>
          <a:xfrm>
            <a:off x="838200" y="5163671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Initial prone – 1 hour on admit, “more often than not” thereafter</a:t>
            </a:r>
          </a:p>
          <a:p>
            <a:pPr marL="342900" indent="-342900">
              <a:buAutoNum type="arabicParenR"/>
            </a:pPr>
            <a:r>
              <a:rPr lang="en-US" dirty="0"/>
              <a:t>Rescue prone – increase by &gt; 2L in O2 needed to maintain SpO2 &gt; 90% -&gt; 1 hour prone position</a:t>
            </a:r>
          </a:p>
          <a:p>
            <a:pPr marL="342900" indent="-342900">
              <a:buAutoNum type="arabicParenR"/>
            </a:pPr>
            <a:r>
              <a:rPr lang="en-US" dirty="0"/>
              <a:t>Monitoring: RR, SpO2</a:t>
            </a:r>
          </a:p>
        </p:txBody>
      </p:sp>
    </p:spTree>
    <p:extLst>
      <p:ext uri="{BB962C8B-B14F-4D97-AF65-F5344CB8AC3E}">
        <p14:creationId xmlns:p14="http://schemas.microsoft.com/office/powerpoint/2010/main" val="42308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A322C4-0424-6B48-8D74-2369074AED87}"/>
              </a:ext>
            </a:extLst>
          </p:cNvPr>
          <p:cNvSpPr txBox="1"/>
          <p:nvPr/>
        </p:nvSpPr>
        <p:spPr>
          <a:xfrm>
            <a:off x="2008094" y="497542"/>
            <a:ext cx="783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MGH Protocol for management of COVID-19: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18843-FCC7-914F-9E6F-B9AA1674C336}"/>
              </a:ext>
            </a:extLst>
          </p:cNvPr>
          <p:cNvSpPr txBox="1"/>
          <p:nvPr/>
        </p:nvSpPr>
        <p:spPr>
          <a:xfrm>
            <a:off x="2008094" y="1454078"/>
            <a:ext cx="7611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 tooltip="http://apollo.massgeneral.org/coronavirus/wp-content/uploads/sites/78/2020/03/MGH-Critical-Care-of-COVID-19-Protocol.pdf"/>
              </a:rPr>
              <a:t>http://apollo.massgeneral.org/coronavirus/wp-content/uploads/sites/78/2020/03/MGH-Critical-Care-of-COVID-19-Protocol.pdf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3" tooltip="http://apollo.massgeneral.org/coronavirus/wp-content/uploads/sites/78/2020/03/Covid19_ICU_RX_SUMMARY_FIGURE.pdf"/>
              </a:rPr>
              <a:t>http://apollo.massgeneral.org/coronavirus/wp-content/uploads/sites/78/2020/03/Covid19_ICU_RX_SUMMARY_FIGURE.pdf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95FAE-D03D-BD47-91FF-C4E20763F3C3}"/>
              </a:ext>
            </a:extLst>
          </p:cNvPr>
          <p:cNvSpPr txBox="1"/>
          <p:nvPr/>
        </p:nvSpPr>
        <p:spPr>
          <a:xfrm>
            <a:off x="2008094" y="3823720"/>
            <a:ext cx="756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MGH Protocol for Prone Ventilation: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C6ACD-4AFE-1445-8A7B-CF08E18CDCE4}"/>
              </a:ext>
            </a:extLst>
          </p:cNvPr>
          <p:cNvSpPr txBox="1"/>
          <p:nvPr/>
        </p:nvSpPr>
        <p:spPr>
          <a:xfrm>
            <a:off x="2008094" y="4632512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http://apollo.massgeneral.org/coronavirus/wp-content/uploads/sites/78/2020/03/Prone-Positioning-Guideline.clean-1.pdf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B44CB-94AC-DF47-985E-09B050BDF146}"/>
              </a:ext>
            </a:extLst>
          </p:cNvPr>
          <p:cNvSpPr txBox="1"/>
          <p:nvPr/>
        </p:nvSpPr>
        <p:spPr>
          <a:xfrm>
            <a:off x="2008094" y="5662313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https://apollo.massgeneral.org/dept-medicine/wp-content/uploads/sites/5/2020/04/covid-19_mghPulm_pronePositioningForNon-Intubated.pdf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7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BF9D7-43F2-034F-A522-71A84CB556AB}"/>
              </a:ext>
            </a:extLst>
          </p:cNvPr>
          <p:cNvSpPr txBox="1"/>
          <p:nvPr/>
        </p:nvSpPr>
        <p:spPr>
          <a:xfrm>
            <a:off x="857250" y="1985963"/>
            <a:ext cx="1008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0252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C19-342A-4F40-B369-9D0EF20C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B13D-F588-1544-8659-EE3B6EF5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Hypoxemia and ARDS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Physiology of prone positioning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Benefit of prone ventilation in clinical trials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Complications, contraindications and duration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Prone positioning for awake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8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E156-1A35-4B4B-80D6-3972B261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Hypoxemia and 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093009-6C30-0246-9998-382B3121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4" y="4282459"/>
            <a:ext cx="2840743" cy="229160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1603AB-9159-DE46-9E04-6F99ACF83338}"/>
              </a:ext>
            </a:extLst>
          </p:cNvPr>
          <p:cNvGrpSpPr/>
          <p:nvPr/>
        </p:nvGrpSpPr>
        <p:grpSpPr>
          <a:xfrm>
            <a:off x="4066338" y="1454109"/>
            <a:ext cx="6824186" cy="5100318"/>
            <a:chOff x="4066338" y="1454109"/>
            <a:chExt cx="6824186" cy="51003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05BD57-E789-6E4D-A727-747A3BA8D5D7}"/>
                </a:ext>
              </a:extLst>
            </p:cNvPr>
            <p:cNvGrpSpPr/>
            <p:nvPr/>
          </p:nvGrpSpPr>
          <p:grpSpPr>
            <a:xfrm>
              <a:off x="7965342" y="1454109"/>
              <a:ext cx="2925182" cy="5100318"/>
              <a:chOff x="6939680" y="1687120"/>
              <a:chExt cx="2925182" cy="510031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F37B53F-D3F5-EF49-A296-9258F1B82536}"/>
                  </a:ext>
                </a:extLst>
              </p:cNvPr>
              <p:cNvGrpSpPr/>
              <p:nvPr/>
            </p:nvGrpSpPr>
            <p:grpSpPr>
              <a:xfrm>
                <a:off x="7288605" y="4354328"/>
                <a:ext cx="2576257" cy="2433110"/>
                <a:chOff x="1899557" y="3216974"/>
                <a:chExt cx="3035310" cy="2807644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66E09D2C-4481-0442-9A91-EC95330496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99557" y="3216974"/>
                  <a:ext cx="3035310" cy="2644321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34E18DB-49EC-1D4E-86B7-684C3729A729}"/>
                    </a:ext>
                  </a:extLst>
                </p:cNvPr>
                <p:cNvSpPr txBox="1"/>
                <p:nvPr/>
              </p:nvSpPr>
              <p:spPr>
                <a:xfrm>
                  <a:off x="2921911" y="5532175"/>
                  <a:ext cx="9906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Shunt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AB16111-C36A-A34C-A0DF-8936DC6A9BE1}"/>
                  </a:ext>
                </a:extLst>
              </p:cNvPr>
              <p:cNvGrpSpPr/>
              <p:nvPr/>
            </p:nvGrpSpPr>
            <p:grpSpPr>
              <a:xfrm>
                <a:off x="6939680" y="1687120"/>
                <a:ext cx="2840744" cy="2524356"/>
                <a:chOff x="6882951" y="3337737"/>
                <a:chExt cx="3110593" cy="263011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6F8F6E01-AB4F-0B4A-B839-C537C1E48573}"/>
                    </a:ext>
                  </a:extLst>
                </p:cNvPr>
                <p:cNvGrpSpPr/>
                <p:nvPr/>
              </p:nvGrpSpPr>
              <p:grpSpPr>
                <a:xfrm>
                  <a:off x="6882951" y="3337737"/>
                  <a:ext cx="3110593" cy="2402794"/>
                  <a:chOff x="6768193" y="2985658"/>
                  <a:chExt cx="3848100" cy="3060700"/>
                </a:xfrm>
              </p:grpSpPr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6449B6E9-6C8D-3B4C-BFF2-064E8D7A88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768193" y="2985658"/>
                    <a:ext cx="3848100" cy="3060700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A9A04D70-E30F-7A4E-A70E-99BEE9F75D25}"/>
                      </a:ext>
                    </a:extLst>
                  </p:cNvPr>
                  <p:cNvSpPr/>
                  <p:nvPr/>
                </p:nvSpPr>
                <p:spPr>
                  <a:xfrm>
                    <a:off x="10482943" y="4516008"/>
                    <a:ext cx="133350" cy="100304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DA1066F-E5CF-0842-A9B4-B9E208911D12}"/>
                    </a:ext>
                  </a:extLst>
                </p:cNvPr>
                <p:cNvSpPr txBox="1"/>
                <p:nvPr/>
              </p:nvSpPr>
              <p:spPr>
                <a:xfrm>
                  <a:off x="7669606" y="5475412"/>
                  <a:ext cx="221614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V/Q Mismatch</a:t>
                  </a:r>
                </a:p>
              </p:txBody>
            </p:sp>
          </p:grp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0CEFAD-4439-B247-AB87-69E9DA2AA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6338" y="4030187"/>
              <a:ext cx="2940524" cy="246268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92439DE-C4FA-424F-91F2-D414B5E1F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797" y="1736729"/>
            <a:ext cx="3548492" cy="2235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F1938F-24BF-4C48-9499-E99D7027D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22" y="1425256"/>
            <a:ext cx="2553222" cy="25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sz="4800" noProof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“Lung Protective” Ventilation </a:t>
            </a:r>
            <a:endParaRPr lang="en-US" sz="4800" noProof="0" dirty="0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3616325" y="2176464"/>
            <a:ext cx="5710238" cy="2378075"/>
          </a:xfrm>
          <a:custGeom>
            <a:avLst/>
            <a:gdLst>
              <a:gd name="T0" fmla="*/ 0 w 3264"/>
              <a:gd name="T1" fmla="*/ 2147483647 h 1680"/>
              <a:gd name="T2" fmla="*/ 2147483647 w 3264"/>
              <a:gd name="T3" fmla="*/ 2147483647 h 1680"/>
              <a:gd name="T4" fmla="*/ 2147483647 w 3264"/>
              <a:gd name="T5" fmla="*/ 2147483647 h 1680"/>
              <a:gd name="T6" fmla="*/ 2147483647 w 3264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1680"/>
              <a:gd name="T14" fmla="*/ 3264 w 3264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1680">
                <a:moveTo>
                  <a:pt x="0" y="1680"/>
                </a:moveTo>
                <a:cubicBezTo>
                  <a:pt x="364" y="1680"/>
                  <a:pt x="728" y="1680"/>
                  <a:pt x="1056" y="1440"/>
                </a:cubicBezTo>
                <a:cubicBezTo>
                  <a:pt x="1384" y="1200"/>
                  <a:pt x="1600" y="480"/>
                  <a:pt x="1968" y="240"/>
                </a:cubicBezTo>
                <a:cubicBezTo>
                  <a:pt x="2336" y="0"/>
                  <a:pt x="3048" y="40"/>
                  <a:pt x="326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5080000" y="1973264"/>
            <a:ext cx="0" cy="3055937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314701" y="3810000"/>
            <a:ext cx="1254125" cy="490538"/>
            <a:chOff x="1152" y="2483"/>
            <a:chExt cx="790" cy="309"/>
          </a:xfrm>
        </p:grpSpPr>
        <p:sp>
          <p:nvSpPr>
            <p:cNvPr id="324621" name="Oval 13"/>
            <p:cNvSpPr>
              <a:spLocks noChangeArrowheads="1"/>
            </p:cNvSpPr>
            <p:nvPr/>
          </p:nvSpPr>
          <p:spPr bwMode="auto">
            <a:xfrm>
              <a:off x="1152" y="2483"/>
              <a:ext cx="30" cy="309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4622" name="Oval 14"/>
            <p:cNvSpPr>
              <a:spLocks noChangeArrowheads="1"/>
            </p:cNvSpPr>
            <p:nvPr/>
          </p:nvSpPr>
          <p:spPr bwMode="auto">
            <a:xfrm>
              <a:off x="1854" y="2483"/>
              <a:ext cx="88" cy="290"/>
            </a:xfrm>
            <a:prstGeom prst="ellipse">
              <a:avLst/>
            </a:prstGeom>
            <a:gradFill rotWithShape="0">
              <a:gsLst>
                <a:gs pos="0">
                  <a:srgbClr val="FFB0F3"/>
                </a:gs>
                <a:gs pos="100000">
                  <a:srgbClr val="FFB0F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C0C0C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2" name="AutoShape 18"/>
            <p:cNvSpPr>
              <a:spLocks noChangeArrowheads="1"/>
            </p:cNvSpPr>
            <p:nvPr/>
          </p:nvSpPr>
          <p:spPr bwMode="auto">
            <a:xfrm>
              <a:off x="1284" y="2569"/>
              <a:ext cx="526" cy="128"/>
            </a:xfrm>
            <a:prstGeom prst="leftRightArrow">
              <a:avLst>
                <a:gd name="adj1" fmla="val 50000"/>
                <a:gd name="adj2" fmla="val 8218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4633" name="Oval 25"/>
          <p:cNvSpPr>
            <a:spLocks noChangeArrowheads="1"/>
          </p:cNvSpPr>
          <p:nvPr/>
        </p:nvSpPr>
        <p:spPr bwMode="auto">
          <a:xfrm>
            <a:off x="5295900" y="4419601"/>
            <a:ext cx="242888" cy="519113"/>
          </a:xfrm>
          <a:prstGeom prst="ellipse">
            <a:avLst/>
          </a:prstGeom>
          <a:gradFill rotWithShape="0">
            <a:gsLst>
              <a:gs pos="0">
                <a:srgbClr val="FFB0F3"/>
              </a:gs>
              <a:gs pos="100000">
                <a:srgbClr val="FFB0F3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C0C0C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4634" name="Oval 26"/>
          <p:cNvSpPr>
            <a:spLocks noChangeArrowheads="1"/>
          </p:cNvSpPr>
          <p:nvPr/>
        </p:nvSpPr>
        <p:spPr bwMode="auto">
          <a:xfrm>
            <a:off x="6591301" y="4267200"/>
            <a:ext cx="627063" cy="611188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8" name="Line 30"/>
          <p:cNvSpPr>
            <a:spLocks noChangeShapeType="1"/>
          </p:cNvSpPr>
          <p:nvPr/>
        </p:nvSpPr>
        <p:spPr bwMode="auto">
          <a:xfrm flipH="1">
            <a:off x="7277100" y="1905000"/>
            <a:ext cx="0" cy="3055938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31"/>
          <p:cNvSpPr>
            <a:spLocks noChangeArrowheads="1"/>
          </p:cNvSpPr>
          <p:nvPr/>
        </p:nvSpPr>
        <p:spPr bwMode="auto">
          <a:xfrm>
            <a:off x="5676901" y="4495800"/>
            <a:ext cx="835025" cy="203200"/>
          </a:xfrm>
          <a:prstGeom prst="leftRightArrow">
            <a:avLst>
              <a:gd name="adj1" fmla="val 50000"/>
              <a:gd name="adj2" fmla="val 8218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>
            <a:off x="8267701" y="2743200"/>
            <a:ext cx="835025" cy="204788"/>
          </a:xfrm>
          <a:prstGeom prst="leftRightArrow">
            <a:avLst>
              <a:gd name="adj1" fmla="val 50000"/>
              <a:gd name="adj2" fmla="val 815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641" name="Oval 33"/>
          <p:cNvSpPr>
            <a:spLocks noChangeArrowheads="1"/>
          </p:cNvSpPr>
          <p:nvPr/>
        </p:nvSpPr>
        <p:spPr bwMode="auto">
          <a:xfrm>
            <a:off x="7581901" y="2590801"/>
            <a:ext cx="557213" cy="542925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4642" name="Oval 34"/>
          <p:cNvSpPr>
            <a:spLocks noChangeArrowheads="1"/>
          </p:cNvSpPr>
          <p:nvPr/>
        </p:nvSpPr>
        <p:spPr bwMode="auto">
          <a:xfrm>
            <a:off x="9182100" y="2286001"/>
            <a:ext cx="941388" cy="950913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47625">
            <a:solidFill>
              <a:srgbClr val="E50000"/>
            </a:solidFill>
            <a:prstDash val="lgDashDotDot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3" name="AutoShape 35"/>
          <p:cNvSpPr>
            <a:spLocks noChangeArrowheads="1"/>
          </p:cNvSpPr>
          <p:nvPr/>
        </p:nvSpPr>
        <p:spPr bwMode="auto">
          <a:xfrm rot="-5400000">
            <a:off x="-342900" y="3505200"/>
            <a:ext cx="4343400" cy="990600"/>
          </a:xfrm>
          <a:prstGeom prst="rightArrow">
            <a:avLst>
              <a:gd name="adj1" fmla="val 50000"/>
              <a:gd name="adj2" fmla="val 109615"/>
            </a:avLst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324644" name="AutoShape 36"/>
          <p:cNvSpPr>
            <a:spLocks noChangeArrowheads="1"/>
          </p:cNvSpPr>
          <p:nvPr/>
        </p:nvSpPr>
        <p:spPr bwMode="auto">
          <a:xfrm>
            <a:off x="3771900" y="5486400"/>
            <a:ext cx="5715000" cy="990600"/>
          </a:xfrm>
          <a:prstGeom prst="rightArrow">
            <a:avLst>
              <a:gd name="adj1" fmla="val 50000"/>
              <a:gd name="adj2" fmla="val 144231"/>
            </a:avLst>
          </a:prstGeom>
          <a:gradFill rotWithShape="0">
            <a:gsLst>
              <a:gs pos="0">
                <a:srgbClr val="C0C0C0">
                  <a:gamma/>
                  <a:shade val="46275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Pressure</a:t>
            </a:r>
          </a:p>
        </p:txBody>
      </p:sp>
      <p:sp>
        <p:nvSpPr>
          <p:cNvPr id="324648" name="Text Box 40"/>
          <p:cNvSpPr txBox="1">
            <a:spLocks noChangeArrowheads="1"/>
          </p:cNvSpPr>
          <p:nvPr/>
        </p:nvSpPr>
        <p:spPr bwMode="auto">
          <a:xfrm>
            <a:off x="1562100" y="2514600"/>
            <a:ext cx="53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me</a:t>
            </a:r>
            <a:endParaRPr lang="en-US"/>
          </a:p>
        </p:txBody>
      </p:sp>
      <p:sp>
        <p:nvSpPr>
          <p:cNvPr id="5136" name="AutoShape 42"/>
          <p:cNvSpPr>
            <a:spLocks noChangeArrowheads="1"/>
          </p:cNvSpPr>
          <p:nvPr/>
        </p:nvSpPr>
        <p:spPr bwMode="auto">
          <a:xfrm>
            <a:off x="3924300" y="2895600"/>
            <a:ext cx="19050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475E00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Text Box 43"/>
          <p:cNvSpPr txBox="1">
            <a:spLocks noChangeArrowheads="1"/>
          </p:cNvSpPr>
          <p:nvPr/>
        </p:nvSpPr>
        <p:spPr bwMode="auto">
          <a:xfrm>
            <a:off x="3848100" y="2438400"/>
            <a:ext cx="1600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Add PEEP</a:t>
            </a:r>
          </a:p>
        </p:txBody>
      </p:sp>
      <p:sp>
        <p:nvSpPr>
          <p:cNvPr id="5138" name="AutoShape 44"/>
          <p:cNvSpPr>
            <a:spLocks noChangeArrowheads="1"/>
          </p:cNvSpPr>
          <p:nvPr/>
        </p:nvSpPr>
        <p:spPr bwMode="auto">
          <a:xfrm flipH="1">
            <a:off x="6438900" y="3352800"/>
            <a:ext cx="19050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475E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45"/>
          <p:cNvSpPr>
            <a:spLocks noChangeArrowheads="1"/>
          </p:cNvSpPr>
          <p:nvPr/>
        </p:nvSpPr>
        <p:spPr bwMode="auto">
          <a:xfrm>
            <a:off x="7690795" y="3810001"/>
            <a:ext cx="2601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Limit Distending</a:t>
            </a:r>
          </a:p>
          <a:p>
            <a:pPr algn="ctr"/>
            <a:r>
              <a:rPr lang="en-US" sz="2800" b="1"/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144838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C19-342A-4F40-B369-9D0EF20C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B13D-F588-1544-8659-EE3B6EF5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Hypoxemia and ARDS</a:t>
            </a:r>
          </a:p>
          <a:p>
            <a:r>
              <a:rPr lang="en-US" dirty="0"/>
              <a:t>Physiology of prone positioning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Benefit of prone ventilation in clinical trials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Complications, contraindications and duration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Prone positioning for awake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4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C2FE-F2BD-074B-8D80-5E59709E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Gradients of pleural pressure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A9CB22-1C40-3F49-87DA-331876AC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55" y="1690688"/>
            <a:ext cx="5933396" cy="48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471F-1959-434E-9881-876CC6AF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Gradients of Perfusion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EE0976-0F16-7140-A869-D70139A95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685" y="1690688"/>
            <a:ext cx="7037207" cy="50323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A0842A-41F3-3B47-85A0-F4EC0A50BC32}"/>
              </a:ext>
            </a:extLst>
          </p:cNvPr>
          <p:cNvSpPr txBox="1"/>
          <p:nvPr/>
        </p:nvSpPr>
        <p:spPr>
          <a:xfrm>
            <a:off x="9847892" y="6353731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Prisk</a:t>
            </a:r>
            <a:r>
              <a:rPr lang="en-US" dirty="0"/>
              <a:t> JAP 2007</a:t>
            </a:r>
          </a:p>
        </p:txBody>
      </p:sp>
    </p:spTree>
    <p:extLst>
      <p:ext uri="{BB962C8B-B14F-4D97-AF65-F5344CB8AC3E}">
        <p14:creationId xmlns:p14="http://schemas.microsoft.com/office/powerpoint/2010/main" val="426425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6508777-7BC9-E048-A39D-775C3D48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73" y="441064"/>
            <a:ext cx="8304231" cy="577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B11016-5E48-464D-B470-5713064FAC9F}"/>
              </a:ext>
            </a:extLst>
          </p:cNvPr>
          <p:cNvSpPr txBox="1"/>
          <p:nvPr/>
        </p:nvSpPr>
        <p:spPr>
          <a:xfrm>
            <a:off x="8788998" y="6416936"/>
            <a:ext cx="263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Gattinoni</a:t>
            </a:r>
            <a:r>
              <a:rPr lang="en-US" dirty="0"/>
              <a:t> AJRCCM 2013</a:t>
            </a:r>
          </a:p>
        </p:txBody>
      </p:sp>
    </p:spTree>
    <p:extLst>
      <p:ext uri="{BB962C8B-B14F-4D97-AF65-F5344CB8AC3E}">
        <p14:creationId xmlns:p14="http://schemas.microsoft.com/office/powerpoint/2010/main" val="1195138670"/>
      </p:ext>
    </p:extLst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727</Words>
  <Application>Microsoft Macintosh PowerPoint</Application>
  <PresentationFormat>Widescreen</PresentationFormat>
  <Paragraphs>122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Symbol</vt:lpstr>
      <vt:lpstr>Office Theme</vt:lpstr>
      <vt:lpstr>Prone Positioning in the Acute Respiratory Distress Syndrome</vt:lpstr>
      <vt:lpstr>Introduction</vt:lpstr>
      <vt:lpstr>Introduction</vt:lpstr>
      <vt:lpstr>Hypoxemia and ARDS</vt:lpstr>
      <vt:lpstr>“Lung Protective” Ventilation </vt:lpstr>
      <vt:lpstr>Introduction</vt:lpstr>
      <vt:lpstr>Gradients of pleural pressure</vt:lpstr>
      <vt:lpstr>Gradients of Perfusion</vt:lpstr>
      <vt:lpstr>PowerPoint Presentation</vt:lpstr>
      <vt:lpstr>Physiology of prone - summary</vt:lpstr>
      <vt:lpstr>Introduction</vt:lpstr>
      <vt:lpstr>PowerPoint Presentation</vt:lpstr>
      <vt:lpstr>PowerPoint Presentation</vt:lpstr>
      <vt:lpstr>Guérin C et al. N Engl J Med 2013;368:2159-2168.</vt:lpstr>
      <vt:lpstr>Introduction</vt:lpstr>
      <vt:lpstr>Contraindications and Complications</vt:lpstr>
      <vt:lpstr>Prolonged prone ventilation</vt:lpstr>
      <vt:lpstr>PowerPoint Presentation</vt:lpstr>
      <vt:lpstr>Introduction</vt:lpstr>
      <vt:lpstr>PowerPoint Presentation</vt:lpstr>
      <vt:lpstr>PowerPoint Presentation</vt:lpstr>
      <vt:lpstr>MGH Awake Prone Position Protocol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Charles C.,M.D.,Ph.D.</dc:creator>
  <cp:lastModifiedBy>Hardin, Charles C.,M.D.,Ph.D.</cp:lastModifiedBy>
  <cp:revision>14</cp:revision>
  <dcterms:created xsi:type="dcterms:W3CDTF">2020-04-21T21:10:44Z</dcterms:created>
  <dcterms:modified xsi:type="dcterms:W3CDTF">2020-04-23T12:50:49Z</dcterms:modified>
</cp:coreProperties>
</file>